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7" r:id="rId1"/>
  </p:sldMasterIdLst>
  <p:notesMasterIdLst>
    <p:notesMasterId r:id="rId34"/>
  </p:notesMasterIdLst>
  <p:handoutMasterIdLst>
    <p:handoutMasterId r:id="rId35"/>
  </p:handoutMasterIdLst>
  <p:sldIdLst>
    <p:sldId id="257" r:id="rId2"/>
    <p:sldId id="292" r:id="rId3"/>
    <p:sldId id="299" r:id="rId4"/>
    <p:sldId id="311" r:id="rId5"/>
    <p:sldId id="300" r:id="rId6"/>
    <p:sldId id="301" r:id="rId7"/>
    <p:sldId id="314" r:id="rId8"/>
    <p:sldId id="315" r:id="rId9"/>
    <p:sldId id="316" r:id="rId10"/>
    <p:sldId id="317" r:id="rId11"/>
    <p:sldId id="318" r:id="rId12"/>
    <p:sldId id="293" r:id="rId13"/>
    <p:sldId id="319" r:id="rId14"/>
    <p:sldId id="320" r:id="rId15"/>
    <p:sldId id="321" r:id="rId16"/>
    <p:sldId id="298" r:id="rId17"/>
    <p:sldId id="313" r:id="rId18"/>
    <p:sldId id="306" r:id="rId19"/>
    <p:sldId id="323" r:id="rId20"/>
    <p:sldId id="322" r:id="rId21"/>
    <p:sldId id="325" r:id="rId22"/>
    <p:sldId id="302" r:id="rId23"/>
    <p:sldId id="303" r:id="rId24"/>
    <p:sldId id="304" r:id="rId25"/>
    <p:sldId id="324" r:id="rId26"/>
    <p:sldId id="327" r:id="rId27"/>
    <p:sldId id="326" r:id="rId28"/>
    <p:sldId id="328" r:id="rId29"/>
    <p:sldId id="329" r:id="rId30"/>
    <p:sldId id="330" r:id="rId31"/>
    <p:sldId id="331" r:id="rId32"/>
    <p:sldId id="332" r:id="rId33"/>
  </p:sldIdLst>
  <p:sldSz cx="13004800" cy="9753600"/>
  <p:notesSz cx="6858000" cy="9144000"/>
  <p:custDataLst>
    <p:tags r:id="rId36"/>
  </p:custDataLst>
  <p:defaultTextStyle>
    <a:defPPr>
      <a:defRPr lang="en-US"/>
    </a:defPPr>
    <a:lvl1pPr algn="l" rtl="0" fontAlgn="base">
      <a:lnSpc>
        <a:spcPct val="130000"/>
      </a:lnSpc>
      <a:spcBef>
        <a:spcPct val="0"/>
      </a:spcBef>
      <a:spcAft>
        <a:spcPct val="0"/>
      </a:spcAft>
      <a:buClr>
        <a:srgbClr val="333333"/>
      </a:buClr>
      <a:buSzPct val="80000"/>
      <a:buFont typeface="Verdana" pitchFamily="34" charset="0"/>
      <a:buChar char="•"/>
      <a:defRPr sz="2100" kern="1200">
        <a:solidFill>
          <a:srgbClr val="333333"/>
        </a:solidFill>
        <a:latin typeface="Verdana" pitchFamily="34" charset="0"/>
        <a:ea typeface="+mn-ea"/>
        <a:cs typeface="+mn-cs"/>
        <a:sym typeface="Verdana" pitchFamily="34" charset="0"/>
      </a:defRPr>
    </a:lvl1pPr>
    <a:lvl2pPr marL="457200" algn="l" rtl="0" fontAlgn="base">
      <a:lnSpc>
        <a:spcPct val="130000"/>
      </a:lnSpc>
      <a:spcBef>
        <a:spcPct val="0"/>
      </a:spcBef>
      <a:spcAft>
        <a:spcPct val="0"/>
      </a:spcAft>
      <a:buClr>
        <a:srgbClr val="333333"/>
      </a:buClr>
      <a:buSzPct val="80000"/>
      <a:buFont typeface="Verdana" pitchFamily="34" charset="0"/>
      <a:buChar char="•"/>
      <a:defRPr sz="2100" kern="1200">
        <a:solidFill>
          <a:srgbClr val="333333"/>
        </a:solidFill>
        <a:latin typeface="Verdana" pitchFamily="34" charset="0"/>
        <a:ea typeface="+mn-ea"/>
        <a:cs typeface="+mn-cs"/>
        <a:sym typeface="Verdana" pitchFamily="34" charset="0"/>
      </a:defRPr>
    </a:lvl2pPr>
    <a:lvl3pPr marL="914400" algn="l" rtl="0" fontAlgn="base">
      <a:lnSpc>
        <a:spcPct val="130000"/>
      </a:lnSpc>
      <a:spcBef>
        <a:spcPct val="0"/>
      </a:spcBef>
      <a:spcAft>
        <a:spcPct val="0"/>
      </a:spcAft>
      <a:buClr>
        <a:srgbClr val="333333"/>
      </a:buClr>
      <a:buSzPct val="80000"/>
      <a:buFont typeface="Verdana" pitchFamily="34" charset="0"/>
      <a:buChar char="•"/>
      <a:defRPr sz="2100" kern="1200">
        <a:solidFill>
          <a:srgbClr val="333333"/>
        </a:solidFill>
        <a:latin typeface="Verdana" pitchFamily="34" charset="0"/>
        <a:ea typeface="+mn-ea"/>
        <a:cs typeface="+mn-cs"/>
        <a:sym typeface="Verdana" pitchFamily="34" charset="0"/>
      </a:defRPr>
    </a:lvl3pPr>
    <a:lvl4pPr marL="1371600" algn="l" rtl="0" fontAlgn="base">
      <a:lnSpc>
        <a:spcPct val="130000"/>
      </a:lnSpc>
      <a:spcBef>
        <a:spcPct val="0"/>
      </a:spcBef>
      <a:spcAft>
        <a:spcPct val="0"/>
      </a:spcAft>
      <a:buClr>
        <a:srgbClr val="333333"/>
      </a:buClr>
      <a:buSzPct val="80000"/>
      <a:buFont typeface="Verdana" pitchFamily="34" charset="0"/>
      <a:buChar char="•"/>
      <a:defRPr sz="2100" kern="1200">
        <a:solidFill>
          <a:srgbClr val="333333"/>
        </a:solidFill>
        <a:latin typeface="Verdana" pitchFamily="34" charset="0"/>
        <a:ea typeface="+mn-ea"/>
        <a:cs typeface="+mn-cs"/>
        <a:sym typeface="Verdana" pitchFamily="34" charset="0"/>
      </a:defRPr>
    </a:lvl4pPr>
    <a:lvl5pPr marL="1828800" algn="l" rtl="0" fontAlgn="base">
      <a:lnSpc>
        <a:spcPct val="130000"/>
      </a:lnSpc>
      <a:spcBef>
        <a:spcPct val="0"/>
      </a:spcBef>
      <a:spcAft>
        <a:spcPct val="0"/>
      </a:spcAft>
      <a:buClr>
        <a:srgbClr val="333333"/>
      </a:buClr>
      <a:buSzPct val="80000"/>
      <a:buFont typeface="Verdana" pitchFamily="34" charset="0"/>
      <a:buChar char="•"/>
      <a:defRPr sz="2100" kern="1200">
        <a:solidFill>
          <a:srgbClr val="333333"/>
        </a:solidFill>
        <a:latin typeface="Verdana" pitchFamily="34" charset="0"/>
        <a:ea typeface="+mn-ea"/>
        <a:cs typeface="+mn-cs"/>
        <a:sym typeface="Verdana" pitchFamily="34" charset="0"/>
      </a:defRPr>
    </a:lvl5pPr>
    <a:lvl6pPr marL="2286000" algn="l" defTabSz="914400" rtl="0" eaLnBrk="1" latinLnBrk="0" hangingPunct="1">
      <a:defRPr sz="2100" kern="1200">
        <a:solidFill>
          <a:srgbClr val="333333"/>
        </a:solidFill>
        <a:latin typeface="Verdana" pitchFamily="34" charset="0"/>
        <a:ea typeface="+mn-ea"/>
        <a:cs typeface="+mn-cs"/>
        <a:sym typeface="Verdana" pitchFamily="34" charset="0"/>
      </a:defRPr>
    </a:lvl6pPr>
    <a:lvl7pPr marL="2743200" algn="l" defTabSz="914400" rtl="0" eaLnBrk="1" latinLnBrk="0" hangingPunct="1">
      <a:defRPr sz="2100" kern="1200">
        <a:solidFill>
          <a:srgbClr val="333333"/>
        </a:solidFill>
        <a:latin typeface="Verdana" pitchFamily="34" charset="0"/>
        <a:ea typeface="+mn-ea"/>
        <a:cs typeface="+mn-cs"/>
        <a:sym typeface="Verdana" pitchFamily="34" charset="0"/>
      </a:defRPr>
    </a:lvl7pPr>
    <a:lvl8pPr marL="3200400" algn="l" defTabSz="914400" rtl="0" eaLnBrk="1" latinLnBrk="0" hangingPunct="1">
      <a:defRPr sz="2100" kern="1200">
        <a:solidFill>
          <a:srgbClr val="333333"/>
        </a:solidFill>
        <a:latin typeface="Verdana" pitchFamily="34" charset="0"/>
        <a:ea typeface="+mn-ea"/>
        <a:cs typeface="+mn-cs"/>
        <a:sym typeface="Verdana" pitchFamily="34" charset="0"/>
      </a:defRPr>
    </a:lvl8pPr>
    <a:lvl9pPr marL="3657600" algn="l" defTabSz="914400" rtl="0" eaLnBrk="1" latinLnBrk="0" hangingPunct="1">
      <a:defRPr sz="2100" kern="1200">
        <a:solidFill>
          <a:srgbClr val="333333"/>
        </a:solidFill>
        <a:latin typeface="Verdana" pitchFamily="34" charset="0"/>
        <a:ea typeface="+mn-ea"/>
        <a:cs typeface="+mn-cs"/>
        <a:sym typeface="Verdana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aks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21" autoAdjust="0"/>
    <p:restoredTop sz="94434" autoAdjust="0"/>
  </p:normalViewPr>
  <p:slideViewPr>
    <p:cSldViewPr>
      <p:cViewPr>
        <p:scale>
          <a:sx n="87" d="100"/>
          <a:sy n="87" d="100"/>
        </p:scale>
        <p:origin x="-894" y="72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9632A1-16EA-496A-9921-E3DBBC0A2F0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8EEBD77-99D2-46A5-BC28-F8E5D9A112B2}">
      <dgm:prSet phldrT="[Text]"/>
      <dgm:spPr/>
      <dgm:t>
        <a:bodyPr/>
        <a:lstStyle/>
        <a:p>
          <a:r>
            <a:rPr lang="nb-NO" dirty="0" smtClean="0">
              <a:solidFill>
                <a:schemeClr val="tx1"/>
              </a:solidFill>
            </a:rPr>
            <a:t>Innkjøp</a:t>
          </a:r>
          <a:endParaRPr lang="nb-NO" dirty="0">
            <a:solidFill>
              <a:schemeClr val="tx1"/>
            </a:solidFill>
          </a:endParaRPr>
        </a:p>
      </dgm:t>
    </dgm:pt>
    <dgm:pt modelId="{354E26DA-93D1-48B2-93A3-08B12BCE65CC}" type="parTrans" cxnId="{B0D72FC8-243F-4AC1-B430-AF747718854E}">
      <dgm:prSet/>
      <dgm:spPr/>
      <dgm:t>
        <a:bodyPr/>
        <a:lstStyle/>
        <a:p>
          <a:endParaRPr lang="nb-NO"/>
        </a:p>
      </dgm:t>
    </dgm:pt>
    <dgm:pt modelId="{7AFC3A7D-EA3F-4A09-9AF1-4670CE8B0550}" type="sibTrans" cxnId="{B0D72FC8-243F-4AC1-B430-AF747718854E}">
      <dgm:prSet/>
      <dgm:spPr/>
      <dgm:t>
        <a:bodyPr/>
        <a:lstStyle/>
        <a:p>
          <a:endParaRPr lang="nb-NO"/>
        </a:p>
      </dgm:t>
    </dgm:pt>
    <dgm:pt modelId="{98B679E6-6916-4014-9423-0D9C01392640}">
      <dgm:prSet phldrT="[Text]"/>
      <dgm:spPr/>
      <dgm:t>
        <a:bodyPr/>
        <a:lstStyle/>
        <a:p>
          <a:r>
            <a:rPr lang="nb-NO" dirty="0" smtClean="0">
              <a:solidFill>
                <a:schemeClr val="tx1"/>
              </a:solidFill>
            </a:rPr>
            <a:t>Kunnskap</a:t>
          </a:r>
          <a:endParaRPr lang="nb-NO" dirty="0">
            <a:solidFill>
              <a:schemeClr val="tx1"/>
            </a:solidFill>
          </a:endParaRPr>
        </a:p>
      </dgm:t>
    </dgm:pt>
    <dgm:pt modelId="{376C34A9-EA55-4C49-A07E-50E620D1814F}" type="parTrans" cxnId="{EB193032-1A0E-4B88-ABBE-2E4712B63A48}">
      <dgm:prSet/>
      <dgm:spPr/>
      <dgm:t>
        <a:bodyPr/>
        <a:lstStyle/>
        <a:p>
          <a:endParaRPr lang="nb-NO"/>
        </a:p>
      </dgm:t>
    </dgm:pt>
    <dgm:pt modelId="{4467364A-DC46-4453-9D7E-3ABC6AD1E5C3}" type="sibTrans" cxnId="{EB193032-1A0E-4B88-ABBE-2E4712B63A48}">
      <dgm:prSet/>
      <dgm:spPr/>
      <dgm:t>
        <a:bodyPr/>
        <a:lstStyle/>
        <a:p>
          <a:endParaRPr lang="nb-NO"/>
        </a:p>
      </dgm:t>
    </dgm:pt>
    <dgm:pt modelId="{09176A54-6334-433F-8559-1F61B3C77F78}">
      <dgm:prSet phldrT="[Text]"/>
      <dgm:spPr/>
      <dgm:t>
        <a:bodyPr/>
        <a:lstStyle/>
        <a:p>
          <a:r>
            <a:rPr lang="nb-NO" dirty="0" smtClean="0">
              <a:solidFill>
                <a:schemeClr val="tx1"/>
              </a:solidFill>
            </a:rPr>
            <a:t>Behandling</a:t>
          </a:r>
          <a:endParaRPr lang="nb-NO" dirty="0">
            <a:solidFill>
              <a:schemeClr val="tx1"/>
            </a:solidFill>
          </a:endParaRPr>
        </a:p>
      </dgm:t>
    </dgm:pt>
    <dgm:pt modelId="{81656F26-4623-406E-9B49-183FE44940C5}" type="parTrans" cxnId="{B26DC4A5-1F85-4EA0-8185-44A552A1EAF3}">
      <dgm:prSet/>
      <dgm:spPr/>
      <dgm:t>
        <a:bodyPr/>
        <a:lstStyle/>
        <a:p>
          <a:endParaRPr lang="nb-NO"/>
        </a:p>
      </dgm:t>
    </dgm:pt>
    <dgm:pt modelId="{23B90512-0F9E-4312-A02A-F5235F79EE57}" type="sibTrans" cxnId="{B26DC4A5-1F85-4EA0-8185-44A552A1EAF3}">
      <dgm:prSet/>
      <dgm:spPr/>
      <dgm:t>
        <a:bodyPr/>
        <a:lstStyle/>
        <a:p>
          <a:endParaRPr lang="nb-NO"/>
        </a:p>
      </dgm:t>
    </dgm:pt>
    <dgm:pt modelId="{C23F2690-2420-499E-A859-F9DDC16C25C9}">
      <dgm:prSet phldrT="[Text]"/>
      <dgm:spPr/>
      <dgm:t>
        <a:bodyPr/>
        <a:lstStyle/>
        <a:p>
          <a:r>
            <a:rPr lang="nb-NO" dirty="0" smtClean="0">
              <a:solidFill>
                <a:schemeClr val="tx1"/>
              </a:solidFill>
            </a:rPr>
            <a:t>Salg</a:t>
          </a:r>
          <a:endParaRPr lang="nb-NO" dirty="0">
            <a:solidFill>
              <a:schemeClr val="tx1"/>
            </a:solidFill>
          </a:endParaRPr>
        </a:p>
      </dgm:t>
    </dgm:pt>
    <dgm:pt modelId="{84E2A4F3-BE35-4942-9B9E-03375C610BD9}" type="parTrans" cxnId="{7321C70B-8D59-4497-9D8D-46D79A094CF5}">
      <dgm:prSet/>
      <dgm:spPr/>
      <dgm:t>
        <a:bodyPr/>
        <a:lstStyle/>
        <a:p>
          <a:endParaRPr lang="nb-NO"/>
        </a:p>
      </dgm:t>
    </dgm:pt>
    <dgm:pt modelId="{1B6267B2-73BB-459E-B532-CD3E73391FE3}" type="sibTrans" cxnId="{7321C70B-8D59-4497-9D8D-46D79A094CF5}">
      <dgm:prSet/>
      <dgm:spPr/>
      <dgm:t>
        <a:bodyPr/>
        <a:lstStyle/>
        <a:p>
          <a:endParaRPr lang="nb-NO"/>
        </a:p>
      </dgm:t>
    </dgm:pt>
    <dgm:pt modelId="{D5EA663B-320E-448E-B645-9EF694156686}">
      <dgm:prSet phldrT="[Text]"/>
      <dgm:spPr/>
      <dgm:t>
        <a:bodyPr/>
        <a:lstStyle/>
        <a:p>
          <a:r>
            <a:rPr lang="nb-NO" dirty="0" smtClean="0">
              <a:solidFill>
                <a:schemeClr val="tx1"/>
              </a:solidFill>
            </a:rPr>
            <a:t>Service</a:t>
          </a:r>
          <a:endParaRPr lang="nb-NO" dirty="0">
            <a:solidFill>
              <a:schemeClr val="tx1"/>
            </a:solidFill>
          </a:endParaRPr>
        </a:p>
      </dgm:t>
    </dgm:pt>
    <dgm:pt modelId="{1FE78B1E-FC13-4328-8F53-8962A4D05745}" type="parTrans" cxnId="{A079D51D-5B9D-4289-A32F-F6AE77F373A2}">
      <dgm:prSet/>
      <dgm:spPr/>
      <dgm:t>
        <a:bodyPr/>
        <a:lstStyle/>
        <a:p>
          <a:endParaRPr lang="nb-NO"/>
        </a:p>
      </dgm:t>
    </dgm:pt>
    <dgm:pt modelId="{EA10165F-0DE3-4C4D-B45E-3035733FAA7E}" type="sibTrans" cxnId="{A079D51D-5B9D-4289-A32F-F6AE77F373A2}">
      <dgm:prSet/>
      <dgm:spPr/>
      <dgm:t>
        <a:bodyPr/>
        <a:lstStyle/>
        <a:p>
          <a:endParaRPr lang="nb-NO"/>
        </a:p>
      </dgm:t>
    </dgm:pt>
    <dgm:pt modelId="{06FCA074-08B0-4D2D-A101-F44E48D53D40}" type="pres">
      <dgm:prSet presAssocID="{1C9632A1-16EA-496A-9921-E3DBBC0A2F0F}" presName="CompostProcess" presStyleCnt="0">
        <dgm:presLayoutVars>
          <dgm:dir/>
          <dgm:resizeHandles val="exact"/>
        </dgm:presLayoutVars>
      </dgm:prSet>
      <dgm:spPr/>
    </dgm:pt>
    <dgm:pt modelId="{5B0123E0-B2EA-4FD8-B779-C5B6021DFE79}" type="pres">
      <dgm:prSet presAssocID="{1C9632A1-16EA-496A-9921-E3DBBC0A2F0F}" presName="arrow" presStyleLbl="bgShp" presStyleIdx="0" presStyleCnt="1"/>
      <dgm:spPr/>
    </dgm:pt>
    <dgm:pt modelId="{BB181A23-C044-4334-9996-6AB2642F5C12}" type="pres">
      <dgm:prSet presAssocID="{1C9632A1-16EA-496A-9921-E3DBBC0A2F0F}" presName="linearProcess" presStyleCnt="0"/>
      <dgm:spPr/>
    </dgm:pt>
    <dgm:pt modelId="{0108BCEA-8DD6-4114-94B9-AA75C6C26DB9}" type="pres">
      <dgm:prSet presAssocID="{18EEBD77-99D2-46A5-BC28-F8E5D9A112B2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09685752-F02F-4091-ACDE-3B5D1BA04810}" type="pres">
      <dgm:prSet presAssocID="{7AFC3A7D-EA3F-4A09-9AF1-4670CE8B0550}" presName="sibTrans" presStyleCnt="0"/>
      <dgm:spPr/>
    </dgm:pt>
    <dgm:pt modelId="{7717E9DE-AD91-4987-B781-21BA10F36D62}" type="pres">
      <dgm:prSet presAssocID="{98B679E6-6916-4014-9423-0D9C01392640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FDA50A9B-DD36-425A-8FE0-3F73EDA4DA3B}" type="pres">
      <dgm:prSet presAssocID="{4467364A-DC46-4453-9D7E-3ABC6AD1E5C3}" presName="sibTrans" presStyleCnt="0"/>
      <dgm:spPr/>
    </dgm:pt>
    <dgm:pt modelId="{EE53BF1D-3FA8-499A-87D1-705D6817D60C}" type="pres">
      <dgm:prSet presAssocID="{09176A54-6334-433F-8559-1F61B3C77F78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2024534F-55F5-4B08-A7FD-E6F8C7C07CB5}" type="pres">
      <dgm:prSet presAssocID="{23B90512-0F9E-4312-A02A-F5235F79EE57}" presName="sibTrans" presStyleCnt="0"/>
      <dgm:spPr/>
    </dgm:pt>
    <dgm:pt modelId="{C3CE81CF-4022-4381-9949-5CD7034E651A}" type="pres">
      <dgm:prSet presAssocID="{C23F2690-2420-499E-A859-F9DDC16C25C9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88BCEC26-4FB7-485B-913A-96A27A54A5BF}" type="pres">
      <dgm:prSet presAssocID="{1B6267B2-73BB-459E-B532-CD3E73391FE3}" presName="sibTrans" presStyleCnt="0"/>
      <dgm:spPr/>
    </dgm:pt>
    <dgm:pt modelId="{4ADA0CEF-6E2A-480A-A7B3-5B93A323C75A}" type="pres">
      <dgm:prSet presAssocID="{D5EA663B-320E-448E-B645-9EF694156686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nb-NO"/>
        </a:p>
      </dgm:t>
    </dgm:pt>
  </dgm:ptLst>
  <dgm:cxnLst>
    <dgm:cxn modelId="{D4737998-A102-4C33-9852-0ADB2AD3C1CE}" type="presOf" srcId="{09176A54-6334-433F-8559-1F61B3C77F78}" destId="{EE53BF1D-3FA8-499A-87D1-705D6817D60C}" srcOrd="0" destOrd="0" presId="urn:microsoft.com/office/officeart/2005/8/layout/hProcess9"/>
    <dgm:cxn modelId="{82BE6BCB-C722-43F2-8278-4F10B4242AF4}" type="presOf" srcId="{D5EA663B-320E-448E-B645-9EF694156686}" destId="{4ADA0CEF-6E2A-480A-A7B3-5B93A323C75A}" srcOrd="0" destOrd="0" presId="urn:microsoft.com/office/officeart/2005/8/layout/hProcess9"/>
    <dgm:cxn modelId="{A079D51D-5B9D-4289-A32F-F6AE77F373A2}" srcId="{1C9632A1-16EA-496A-9921-E3DBBC0A2F0F}" destId="{D5EA663B-320E-448E-B645-9EF694156686}" srcOrd="4" destOrd="0" parTransId="{1FE78B1E-FC13-4328-8F53-8962A4D05745}" sibTransId="{EA10165F-0DE3-4C4D-B45E-3035733FAA7E}"/>
    <dgm:cxn modelId="{227BDB93-B111-497C-AAA7-733453664391}" type="presOf" srcId="{C23F2690-2420-499E-A859-F9DDC16C25C9}" destId="{C3CE81CF-4022-4381-9949-5CD7034E651A}" srcOrd="0" destOrd="0" presId="urn:microsoft.com/office/officeart/2005/8/layout/hProcess9"/>
    <dgm:cxn modelId="{91D39A7F-128A-4663-A279-53B836450D6B}" type="presOf" srcId="{1C9632A1-16EA-496A-9921-E3DBBC0A2F0F}" destId="{06FCA074-08B0-4D2D-A101-F44E48D53D40}" srcOrd="0" destOrd="0" presId="urn:microsoft.com/office/officeart/2005/8/layout/hProcess9"/>
    <dgm:cxn modelId="{EB193032-1A0E-4B88-ABBE-2E4712B63A48}" srcId="{1C9632A1-16EA-496A-9921-E3DBBC0A2F0F}" destId="{98B679E6-6916-4014-9423-0D9C01392640}" srcOrd="1" destOrd="0" parTransId="{376C34A9-EA55-4C49-A07E-50E620D1814F}" sibTransId="{4467364A-DC46-4453-9D7E-3ABC6AD1E5C3}"/>
    <dgm:cxn modelId="{6503FACB-866B-46DA-888B-CAB96B6609FB}" type="presOf" srcId="{18EEBD77-99D2-46A5-BC28-F8E5D9A112B2}" destId="{0108BCEA-8DD6-4114-94B9-AA75C6C26DB9}" srcOrd="0" destOrd="0" presId="urn:microsoft.com/office/officeart/2005/8/layout/hProcess9"/>
    <dgm:cxn modelId="{5DE275E4-E8AB-4852-BD62-E959DC7AEAD6}" type="presOf" srcId="{98B679E6-6916-4014-9423-0D9C01392640}" destId="{7717E9DE-AD91-4987-B781-21BA10F36D62}" srcOrd="0" destOrd="0" presId="urn:microsoft.com/office/officeart/2005/8/layout/hProcess9"/>
    <dgm:cxn modelId="{7321C70B-8D59-4497-9D8D-46D79A094CF5}" srcId="{1C9632A1-16EA-496A-9921-E3DBBC0A2F0F}" destId="{C23F2690-2420-499E-A859-F9DDC16C25C9}" srcOrd="3" destOrd="0" parTransId="{84E2A4F3-BE35-4942-9B9E-03375C610BD9}" sibTransId="{1B6267B2-73BB-459E-B532-CD3E73391FE3}"/>
    <dgm:cxn modelId="{B0D72FC8-243F-4AC1-B430-AF747718854E}" srcId="{1C9632A1-16EA-496A-9921-E3DBBC0A2F0F}" destId="{18EEBD77-99D2-46A5-BC28-F8E5D9A112B2}" srcOrd="0" destOrd="0" parTransId="{354E26DA-93D1-48B2-93A3-08B12BCE65CC}" sibTransId="{7AFC3A7D-EA3F-4A09-9AF1-4670CE8B0550}"/>
    <dgm:cxn modelId="{B26DC4A5-1F85-4EA0-8185-44A552A1EAF3}" srcId="{1C9632A1-16EA-496A-9921-E3DBBC0A2F0F}" destId="{09176A54-6334-433F-8559-1F61B3C77F78}" srcOrd="2" destOrd="0" parTransId="{81656F26-4623-406E-9B49-183FE44940C5}" sibTransId="{23B90512-0F9E-4312-A02A-F5235F79EE57}"/>
    <dgm:cxn modelId="{055C5A9D-E7A6-493D-93EE-2F25A069F7E8}" type="presParOf" srcId="{06FCA074-08B0-4D2D-A101-F44E48D53D40}" destId="{5B0123E0-B2EA-4FD8-B779-C5B6021DFE79}" srcOrd="0" destOrd="0" presId="urn:microsoft.com/office/officeart/2005/8/layout/hProcess9"/>
    <dgm:cxn modelId="{0F908F88-2E9B-4BD8-9E6C-82F98D79040C}" type="presParOf" srcId="{06FCA074-08B0-4D2D-A101-F44E48D53D40}" destId="{BB181A23-C044-4334-9996-6AB2642F5C12}" srcOrd="1" destOrd="0" presId="urn:microsoft.com/office/officeart/2005/8/layout/hProcess9"/>
    <dgm:cxn modelId="{6D50DA05-4310-4F83-B4A0-553C51BF198B}" type="presParOf" srcId="{BB181A23-C044-4334-9996-6AB2642F5C12}" destId="{0108BCEA-8DD6-4114-94B9-AA75C6C26DB9}" srcOrd="0" destOrd="0" presId="urn:microsoft.com/office/officeart/2005/8/layout/hProcess9"/>
    <dgm:cxn modelId="{C8E26F01-A846-45B1-A64F-D641CD633CDF}" type="presParOf" srcId="{BB181A23-C044-4334-9996-6AB2642F5C12}" destId="{09685752-F02F-4091-ACDE-3B5D1BA04810}" srcOrd="1" destOrd="0" presId="urn:microsoft.com/office/officeart/2005/8/layout/hProcess9"/>
    <dgm:cxn modelId="{27CB3DB3-706A-4C61-8EB6-EE93E8964389}" type="presParOf" srcId="{BB181A23-C044-4334-9996-6AB2642F5C12}" destId="{7717E9DE-AD91-4987-B781-21BA10F36D62}" srcOrd="2" destOrd="0" presId="urn:microsoft.com/office/officeart/2005/8/layout/hProcess9"/>
    <dgm:cxn modelId="{3B74AC83-7DCB-4CED-B62C-4E3AB91FFCCD}" type="presParOf" srcId="{BB181A23-C044-4334-9996-6AB2642F5C12}" destId="{FDA50A9B-DD36-425A-8FE0-3F73EDA4DA3B}" srcOrd="3" destOrd="0" presId="urn:microsoft.com/office/officeart/2005/8/layout/hProcess9"/>
    <dgm:cxn modelId="{EBF2A1F0-7E98-4CC3-8D6B-208436A8878A}" type="presParOf" srcId="{BB181A23-C044-4334-9996-6AB2642F5C12}" destId="{EE53BF1D-3FA8-499A-87D1-705D6817D60C}" srcOrd="4" destOrd="0" presId="urn:microsoft.com/office/officeart/2005/8/layout/hProcess9"/>
    <dgm:cxn modelId="{01E962D9-ED60-4ED0-B23C-37551D90A256}" type="presParOf" srcId="{BB181A23-C044-4334-9996-6AB2642F5C12}" destId="{2024534F-55F5-4B08-A7FD-E6F8C7C07CB5}" srcOrd="5" destOrd="0" presId="urn:microsoft.com/office/officeart/2005/8/layout/hProcess9"/>
    <dgm:cxn modelId="{5B81C001-8AF9-48F7-8A39-A2C4FF4CBD75}" type="presParOf" srcId="{BB181A23-C044-4334-9996-6AB2642F5C12}" destId="{C3CE81CF-4022-4381-9949-5CD7034E651A}" srcOrd="6" destOrd="0" presId="urn:microsoft.com/office/officeart/2005/8/layout/hProcess9"/>
    <dgm:cxn modelId="{F834E5B5-A5B9-49AB-913E-8EA9FAC928B4}" type="presParOf" srcId="{BB181A23-C044-4334-9996-6AB2642F5C12}" destId="{88BCEC26-4FB7-485B-913A-96A27A54A5BF}" srcOrd="7" destOrd="0" presId="urn:microsoft.com/office/officeart/2005/8/layout/hProcess9"/>
    <dgm:cxn modelId="{A548EFD9-2F88-4D5E-A483-97EADC568742}" type="presParOf" srcId="{BB181A23-C044-4334-9996-6AB2642F5C12}" destId="{4ADA0CEF-6E2A-480A-A7B3-5B93A323C75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0123E0-B2EA-4FD8-B779-C5B6021DFE79}">
      <dsp:nvSpPr>
        <dsp:cNvPr id="0" name=""/>
        <dsp:cNvSpPr/>
      </dsp:nvSpPr>
      <dsp:spPr>
        <a:xfrm>
          <a:off x="773686" y="0"/>
          <a:ext cx="8768446" cy="643692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08BCEA-8DD6-4114-94B9-AA75C6C26DB9}">
      <dsp:nvSpPr>
        <dsp:cNvPr id="0" name=""/>
        <dsp:cNvSpPr/>
      </dsp:nvSpPr>
      <dsp:spPr>
        <a:xfrm>
          <a:off x="4636" y="1931077"/>
          <a:ext cx="1890856" cy="257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2600" kern="1200" dirty="0" smtClean="0">
              <a:solidFill>
                <a:schemeClr val="tx1"/>
              </a:solidFill>
            </a:rPr>
            <a:t>Innkjøp</a:t>
          </a:r>
          <a:endParaRPr lang="nb-NO" sz="2600" kern="1200" dirty="0">
            <a:solidFill>
              <a:schemeClr val="tx1"/>
            </a:solidFill>
          </a:endParaRPr>
        </a:p>
      </dsp:txBody>
      <dsp:txXfrm>
        <a:off x="96940" y="2023381"/>
        <a:ext cx="1706248" cy="2390162"/>
      </dsp:txXfrm>
    </dsp:sp>
    <dsp:sp modelId="{7717E9DE-AD91-4987-B781-21BA10F36D62}">
      <dsp:nvSpPr>
        <dsp:cNvPr id="0" name=""/>
        <dsp:cNvSpPr/>
      </dsp:nvSpPr>
      <dsp:spPr>
        <a:xfrm>
          <a:off x="2108558" y="1931077"/>
          <a:ext cx="1890856" cy="257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2600" kern="1200" dirty="0" smtClean="0">
              <a:solidFill>
                <a:schemeClr val="tx1"/>
              </a:solidFill>
            </a:rPr>
            <a:t>Kunnskap</a:t>
          </a:r>
          <a:endParaRPr lang="nb-NO" sz="2600" kern="1200" dirty="0">
            <a:solidFill>
              <a:schemeClr val="tx1"/>
            </a:solidFill>
          </a:endParaRPr>
        </a:p>
      </dsp:txBody>
      <dsp:txXfrm>
        <a:off x="2200862" y="2023381"/>
        <a:ext cx="1706248" cy="2390162"/>
      </dsp:txXfrm>
    </dsp:sp>
    <dsp:sp modelId="{EE53BF1D-3FA8-499A-87D1-705D6817D60C}">
      <dsp:nvSpPr>
        <dsp:cNvPr id="0" name=""/>
        <dsp:cNvSpPr/>
      </dsp:nvSpPr>
      <dsp:spPr>
        <a:xfrm>
          <a:off x="4212481" y="1931077"/>
          <a:ext cx="1890856" cy="257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2600" kern="1200" dirty="0" smtClean="0">
              <a:solidFill>
                <a:schemeClr val="tx1"/>
              </a:solidFill>
            </a:rPr>
            <a:t>Behandling</a:t>
          </a:r>
          <a:endParaRPr lang="nb-NO" sz="2600" kern="1200" dirty="0">
            <a:solidFill>
              <a:schemeClr val="tx1"/>
            </a:solidFill>
          </a:endParaRPr>
        </a:p>
      </dsp:txBody>
      <dsp:txXfrm>
        <a:off x="4304785" y="2023381"/>
        <a:ext cx="1706248" cy="2390162"/>
      </dsp:txXfrm>
    </dsp:sp>
    <dsp:sp modelId="{C3CE81CF-4022-4381-9949-5CD7034E651A}">
      <dsp:nvSpPr>
        <dsp:cNvPr id="0" name=""/>
        <dsp:cNvSpPr/>
      </dsp:nvSpPr>
      <dsp:spPr>
        <a:xfrm>
          <a:off x="6316403" y="1931077"/>
          <a:ext cx="1890856" cy="257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2600" kern="1200" dirty="0" smtClean="0">
              <a:solidFill>
                <a:schemeClr val="tx1"/>
              </a:solidFill>
            </a:rPr>
            <a:t>Salg</a:t>
          </a:r>
          <a:endParaRPr lang="nb-NO" sz="2600" kern="1200" dirty="0">
            <a:solidFill>
              <a:schemeClr val="tx1"/>
            </a:solidFill>
          </a:endParaRPr>
        </a:p>
      </dsp:txBody>
      <dsp:txXfrm>
        <a:off x="6408707" y="2023381"/>
        <a:ext cx="1706248" cy="2390162"/>
      </dsp:txXfrm>
    </dsp:sp>
    <dsp:sp modelId="{4ADA0CEF-6E2A-480A-A7B3-5B93A323C75A}">
      <dsp:nvSpPr>
        <dsp:cNvPr id="0" name=""/>
        <dsp:cNvSpPr/>
      </dsp:nvSpPr>
      <dsp:spPr>
        <a:xfrm>
          <a:off x="8420326" y="1931077"/>
          <a:ext cx="1890856" cy="257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2600" kern="1200" dirty="0" smtClean="0">
              <a:solidFill>
                <a:schemeClr val="tx1"/>
              </a:solidFill>
            </a:rPr>
            <a:t>Service</a:t>
          </a:r>
          <a:endParaRPr lang="nb-NO" sz="2600" kern="1200" dirty="0">
            <a:solidFill>
              <a:schemeClr val="tx1"/>
            </a:solidFill>
          </a:endParaRPr>
        </a:p>
      </dsp:txBody>
      <dsp:txXfrm>
        <a:off x="8512630" y="2023381"/>
        <a:ext cx="1706248" cy="23901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25E76-CFDC-48D3-A30F-E0AE9193082B}" type="datetimeFigureOut">
              <a:rPr lang="nb-NO" smtClean="0"/>
              <a:t>17.06.2015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5BF40-A493-444F-9452-E0DBA169AA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82896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E5836-455F-43E9-99BD-957FE4856F3E}" type="datetimeFigureOut">
              <a:rPr lang="nb-NO" smtClean="0"/>
              <a:pPr/>
              <a:t>17.06.2015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4CA03A-39E5-4315-86A7-BE91308B58A1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36881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CA03A-39E5-4315-86A7-BE91308B58A1}" type="slidenum">
              <a:rPr lang="nb-NO" smtClean="0"/>
              <a:pPr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7843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88" y="9103360"/>
            <a:ext cx="13001414" cy="650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9008805"/>
            <a:ext cx="13001414" cy="91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0432" y="1079398"/>
            <a:ext cx="10728960" cy="5071872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11378" spc="-7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3387" y="6336883"/>
            <a:ext cx="10728960" cy="16256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3413" cap="all" spc="284" baseline="0">
                <a:solidFill>
                  <a:schemeClr val="tx2"/>
                </a:solidFill>
                <a:latin typeface="+mj-lt"/>
              </a:defRPr>
            </a:lvl1pPr>
            <a:lvl2pPr marL="650230" indent="0" algn="ctr">
              <a:buNone/>
              <a:defRPr sz="3413"/>
            </a:lvl2pPr>
            <a:lvl3pPr marL="1300460" indent="0" algn="ctr">
              <a:buNone/>
              <a:defRPr sz="3413"/>
            </a:lvl3pPr>
            <a:lvl4pPr marL="1950690" indent="0" algn="ctr">
              <a:buNone/>
              <a:defRPr sz="2844"/>
            </a:lvl4pPr>
            <a:lvl5pPr marL="2600919" indent="0" algn="ctr">
              <a:buNone/>
              <a:defRPr sz="2844"/>
            </a:lvl5pPr>
            <a:lvl6pPr marL="3251149" indent="0" algn="ctr">
              <a:buNone/>
              <a:defRPr sz="2844"/>
            </a:lvl6pPr>
            <a:lvl7pPr marL="3901379" indent="0" algn="ctr">
              <a:buNone/>
              <a:defRPr sz="2844"/>
            </a:lvl7pPr>
            <a:lvl8pPr marL="4551609" indent="0" algn="ctr">
              <a:buNone/>
              <a:defRPr sz="2844"/>
            </a:lvl8pPr>
            <a:lvl9pPr marL="5201839" indent="0" algn="ctr">
              <a:buNone/>
              <a:defRPr sz="2844"/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88169" y="6177280"/>
            <a:ext cx="1053388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3971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190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88" y="9103360"/>
            <a:ext cx="13001414" cy="650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9008805"/>
            <a:ext cx="13001414" cy="91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6561" y="589909"/>
            <a:ext cx="2804160" cy="8188332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4081" y="589908"/>
            <a:ext cx="8249920" cy="8188331"/>
          </a:xfrm>
        </p:spPr>
        <p:txBody>
          <a:bodyPr vert="eaVert" lIns="45720" tIns="0" rIns="45720" bIns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338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467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88" y="9103360"/>
            <a:ext cx="13001414" cy="650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9008805"/>
            <a:ext cx="13001414" cy="91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0432" y="1079398"/>
            <a:ext cx="10728960" cy="5071872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11378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0432" y="6333338"/>
            <a:ext cx="10728960" cy="16256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3413" cap="all" spc="284" baseline="0">
                <a:solidFill>
                  <a:schemeClr val="tx2"/>
                </a:solidFill>
                <a:latin typeface="+mj-lt"/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88169" y="6177280"/>
            <a:ext cx="1053388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183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70432" y="407615"/>
            <a:ext cx="10728960" cy="2063299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0432" y="2625044"/>
            <a:ext cx="5266944" cy="5722112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2448" y="2625047"/>
            <a:ext cx="5266944" cy="5722111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705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70432" y="407615"/>
            <a:ext cx="10728960" cy="2063299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0432" y="2625496"/>
            <a:ext cx="5266944" cy="1047157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844" b="0" cap="all" baseline="0">
                <a:solidFill>
                  <a:schemeClr val="tx2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0432" y="3672653"/>
            <a:ext cx="5266944" cy="467450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2448" y="2625496"/>
            <a:ext cx="5266944" cy="1047157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844" b="0" cap="all" baseline="0">
                <a:solidFill>
                  <a:schemeClr val="tx2"/>
                </a:solidFill>
              </a:defRPr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2448" y="3672653"/>
            <a:ext cx="5266944" cy="467450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022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049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88" y="9103360"/>
            <a:ext cx="13001414" cy="650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8" y="9008805"/>
            <a:ext cx="13001414" cy="91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696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" y="0"/>
            <a:ext cx="4320843" cy="975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309409" y="0"/>
            <a:ext cx="68275" cy="975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845311"/>
            <a:ext cx="3413760" cy="3251200"/>
          </a:xfrm>
        </p:spPr>
        <p:txBody>
          <a:bodyPr anchor="b">
            <a:normAutofit/>
          </a:bodyPr>
          <a:lstStyle>
            <a:lvl1pPr>
              <a:defRPr sz="5120" b="0">
                <a:solidFill>
                  <a:srgbClr val="FFFFFF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1227" y="1040384"/>
            <a:ext cx="7124470" cy="7477760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" y="4161536"/>
            <a:ext cx="3413760" cy="480586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133">
                <a:solidFill>
                  <a:srgbClr val="FFFFFF"/>
                </a:solidFill>
              </a:defRPr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6547" y="9187252"/>
            <a:ext cx="2793078" cy="519289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20640" y="9187252"/>
            <a:ext cx="4958080" cy="519289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70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7044267"/>
            <a:ext cx="13001414" cy="27093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8" y="6990330"/>
            <a:ext cx="13001414" cy="91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0432" y="7217664"/>
            <a:ext cx="10793984" cy="1170432"/>
          </a:xfrm>
        </p:spPr>
        <p:txBody>
          <a:bodyPr tIns="0" bIns="0" anchor="b">
            <a:noAutofit/>
          </a:bodyPr>
          <a:lstStyle>
            <a:lvl1pPr>
              <a:defRPr sz="5120" b="0">
                <a:solidFill>
                  <a:srgbClr val="FFFFFF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" y="0"/>
            <a:ext cx="13004784" cy="6990330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4551">
                <a:solidFill>
                  <a:schemeClr val="bg1"/>
                </a:solidFill>
              </a:defRPr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431" y="8401101"/>
            <a:ext cx="10793984" cy="845312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853"/>
              </a:spcAft>
              <a:buNone/>
              <a:defRPr sz="2133">
                <a:solidFill>
                  <a:srgbClr val="FFFFFF"/>
                </a:solidFill>
              </a:defRPr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151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9103360"/>
            <a:ext cx="13004801" cy="650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9008804"/>
            <a:ext cx="13004801" cy="938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0432" y="407615"/>
            <a:ext cx="10728960" cy="20632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0431" y="2625044"/>
            <a:ext cx="10728961" cy="572211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70434" y="9187252"/>
            <a:ext cx="2637089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1932" y="9187252"/>
            <a:ext cx="5144324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60490" y="9187252"/>
            <a:ext cx="1399494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93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273101" y="2471602"/>
            <a:ext cx="1063142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687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defTabSz="1300460" rtl="0" eaLnBrk="1" latinLnBrk="0" hangingPunct="1">
        <a:lnSpc>
          <a:spcPct val="85000"/>
        </a:lnSpc>
        <a:spcBef>
          <a:spcPct val="0"/>
        </a:spcBef>
        <a:buNone/>
        <a:defRPr sz="6827" kern="1200" spc="-71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30046" indent="-130046" algn="l" defTabSz="1300460" rtl="0" eaLnBrk="1" latinLnBrk="0" hangingPunct="1">
        <a:lnSpc>
          <a:spcPct val="90000"/>
        </a:lnSpc>
        <a:spcBef>
          <a:spcPts val="1707"/>
        </a:spcBef>
        <a:spcAft>
          <a:spcPts val="284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844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6193" indent="-260092" algn="l" defTabSz="1300460" rtl="0" eaLnBrk="1" latinLnBrk="0" hangingPunct="1">
        <a:lnSpc>
          <a:spcPct val="90000"/>
        </a:lnSpc>
        <a:spcBef>
          <a:spcPts val="284"/>
        </a:spcBef>
        <a:spcAft>
          <a:spcPts val="569"/>
        </a:spcAft>
        <a:buClr>
          <a:schemeClr val="accent1"/>
        </a:buClr>
        <a:buFont typeface="Calibri" pitchFamily="34" charset="0"/>
        <a:buChar char="◦"/>
        <a:defRPr sz="25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6285" indent="-260092" algn="l" defTabSz="1300460" rtl="0" eaLnBrk="1" latinLnBrk="0" hangingPunct="1">
        <a:lnSpc>
          <a:spcPct val="90000"/>
        </a:lnSpc>
        <a:spcBef>
          <a:spcPts val="284"/>
        </a:spcBef>
        <a:spcAft>
          <a:spcPts val="569"/>
        </a:spcAft>
        <a:buClr>
          <a:schemeClr val="accent1"/>
        </a:buClr>
        <a:buFont typeface="Calibri" pitchFamily="34" charset="0"/>
        <a:buChar char="◦"/>
        <a:defRPr sz="199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66377" indent="-260092" algn="l" defTabSz="1300460" rtl="0" eaLnBrk="1" latinLnBrk="0" hangingPunct="1">
        <a:lnSpc>
          <a:spcPct val="90000"/>
        </a:lnSpc>
        <a:spcBef>
          <a:spcPts val="284"/>
        </a:spcBef>
        <a:spcAft>
          <a:spcPts val="569"/>
        </a:spcAft>
        <a:buClr>
          <a:schemeClr val="accent1"/>
        </a:buClr>
        <a:buFont typeface="Calibri" pitchFamily="34" charset="0"/>
        <a:buChar char="◦"/>
        <a:defRPr sz="199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26469" indent="-260092" algn="l" defTabSz="1300460" rtl="0" eaLnBrk="1" latinLnBrk="0" hangingPunct="1">
        <a:lnSpc>
          <a:spcPct val="90000"/>
        </a:lnSpc>
        <a:spcBef>
          <a:spcPts val="284"/>
        </a:spcBef>
        <a:spcAft>
          <a:spcPts val="569"/>
        </a:spcAft>
        <a:buClr>
          <a:schemeClr val="accent1"/>
        </a:buClr>
        <a:buFont typeface="Calibri" pitchFamily="34" charset="0"/>
        <a:buChar char="◦"/>
        <a:defRPr sz="199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564420" indent="-325115" algn="l" defTabSz="1300460" rtl="0" eaLnBrk="1" latinLnBrk="0" hangingPunct="1">
        <a:lnSpc>
          <a:spcPct val="90000"/>
        </a:lnSpc>
        <a:spcBef>
          <a:spcPts val="284"/>
        </a:spcBef>
        <a:spcAft>
          <a:spcPts val="569"/>
        </a:spcAft>
        <a:buClr>
          <a:schemeClr val="accent1"/>
        </a:buClr>
        <a:buFont typeface="Calibri" pitchFamily="34" charset="0"/>
        <a:buChar char="◦"/>
        <a:defRPr sz="199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848860" indent="-325115" algn="l" defTabSz="1300460" rtl="0" eaLnBrk="1" latinLnBrk="0" hangingPunct="1">
        <a:lnSpc>
          <a:spcPct val="90000"/>
        </a:lnSpc>
        <a:spcBef>
          <a:spcPts val="284"/>
        </a:spcBef>
        <a:spcAft>
          <a:spcPts val="569"/>
        </a:spcAft>
        <a:buClr>
          <a:schemeClr val="accent1"/>
        </a:buClr>
        <a:buFont typeface="Calibri" pitchFamily="34" charset="0"/>
        <a:buChar char="◦"/>
        <a:defRPr sz="199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33300" indent="-325115" algn="l" defTabSz="1300460" rtl="0" eaLnBrk="1" latinLnBrk="0" hangingPunct="1">
        <a:lnSpc>
          <a:spcPct val="90000"/>
        </a:lnSpc>
        <a:spcBef>
          <a:spcPts val="284"/>
        </a:spcBef>
        <a:spcAft>
          <a:spcPts val="569"/>
        </a:spcAft>
        <a:buClr>
          <a:schemeClr val="accent1"/>
        </a:buClr>
        <a:buFont typeface="Calibri" pitchFamily="34" charset="0"/>
        <a:buChar char="◦"/>
        <a:defRPr sz="199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17740" indent="-325115" algn="l" defTabSz="1300460" rtl="0" eaLnBrk="1" latinLnBrk="0" hangingPunct="1">
        <a:lnSpc>
          <a:spcPct val="90000"/>
        </a:lnSpc>
        <a:spcBef>
          <a:spcPts val="284"/>
        </a:spcBef>
        <a:spcAft>
          <a:spcPts val="569"/>
        </a:spcAft>
        <a:buClr>
          <a:schemeClr val="accent1"/>
        </a:buClr>
        <a:buFont typeface="Calibri" pitchFamily="34" charset="0"/>
        <a:buChar char="◦"/>
        <a:defRPr sz="199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AutoShape 1"/>
          <p:cNvSpPr>
            <a:spLocks/>
          </p:cNvSpPr>
          <p:nvPr/>
        </p:nvSpPr>
        <p:spPr bwMode="auto">
          <a:xfrm>
            <a:off x="3070225" y="3305164"/>
            <a:ext cx="6850063" cy="1476375"/>
          </a:xfrm>
          <a:prstGeom prst="roundRect">
            <a:avLst>
              <a:gd name="adj" fmla="val 6866"/>
            </a:avLst>
          </a:prstGeom>
          <a:gradFill rotWithShape="0">
            <a:gsLst>
              <a:gs pos="0">
                <a:srgbClr val="5C5A53"/>
              </a:gs>
              <a:gs pos="100000">
                <a:srgbClr val="2E2D2A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ClrTx/>
              <a:buSzTx/>
              <a:buFontTx/>
              <a:buNone/>
            </a:pPr>
            <a:r>
              <a:rPr lang="en-US" sz="7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sym typeface="Georgia" pitchFamily="18" charset="0"/>
              </a:rPr>
              <a:t>Basic Business</a:t>
            </a:r>
            <a:endParaRPr lang="en-US" sz="73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  <a:sym typeface="Georgia" pitchFamily="18" charset="0"/>
            </a:endParaRPr>
          </a:p>
        </p:txBody>
      </p:sp>
      <p:sp>
        <p:nvSpPr>
          <p:cNvPr id="3" name="AutoShape 1"/>
          <p:cNvSpPr>
            <a:spLocks/>
          </p:cNvSpPr>
          <p:nvPr/>
        </p:nvSpPr>
        <p:spPr bwMode="auto">
          <a:xfrm>
            <a:off x="3073376" y="5329251"/>
            <a:ext cx="6850063" cy="1476375"/>
          </a:xfrm>
          <a:prstGeom prst="roundRect">
            <a:avLst>
              <a:gd name="adj" fmla="val 6866"/>
            </a:avLst>
          </a:prstGeom>
          <a:noFill/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ClrTx/>
              <a:buSzTx/>
              <a:buFontTx/>
              <a:buNone/>
            </a:pPr>
            <a:endParaRPr lang="en-US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  <a:sym typeface="Georgia" pitchFamily="18" charset="0"/>
            </a:endParaRPr>
          </a:p>
          <a:p>
            <a:pPr algn="ctr">
              <a:lnSpc>
                <a:spcPct val="100000"/>
              </a:lnSpc>
              <a:buClrTx/>
              <a:buSzTx/>
              <a:buFontTx/>
              <a:buNone/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sym typeface="Georgia" pitchFamily="18" charset="0"/>
              </a:rPr>
              <a:t>Halvor Qvale, 2015</a:t>
            </a:r>
            <a:endParaRPr lang="en-US" sz="20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  <a:sym typeface="Georgia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5851" y="484312"/>
            <a:ext cx="11703050" cy="1625600"/>
          </a:xfrm>
        </p:spPr>
        <p:txBody>
          <a:bodyPr/>
          <a:lstStyle/>
          <a:p>
            <a:pPr algn="l"/>
            <a:r>
              <a:rPr lang="nb-NO" sz="58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- Service</a:t>
            </a:r>
            <a:endParaRPr lang="nb-NO" sz="58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/>
        <p:txBody>
          <a:bodyPr lIns="130046" tIns="65023" rIns="130046" bIns="65023"/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Oppfølging før neste behandling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Spesialservice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«Venterom»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Spesielle tilbud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Miljø</a:t>
            </a:r>
            <a:endParaRPr lang="nb-NO" sz="4400" dirty="0"/>
          </a:p>
          <a:p>
            <a:endParaRPr lang="nb-NO" sz="4400" dirty="0" smtClean="0"/>
          </a:p>
          <a:p>
            <a:endParaRPr lang="nb-NO" sz="4400" dirty="0"/>
          </a:p>
          <a:p>
            <a:endParaRPr lang="nb-NO" sz="4400" dirty="0" smtClean="0"/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  <p:sp>
        <p:nvSpPr>
          <p:cNvPr id="2" name="Plassholder for innhold 1"/>
          <p:cNvSpPr>
            <a:spLocks noGrp="1"/>
          </p:cNvSpPr>
          <p:nvPr>
            <p:ph sz="half" idx="2"/>
          </p:nvPr>
        </p:nvSpPr>
        <p:spPr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/>
          <a:lstStyle/>
          <a:p>
            <a:pPr algn="l"/>
            <a:r>
              <a:rPr lang="nb-NO" dirty="0" smtClean="0"/>
              <a:t>Din salong: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4051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5851" y="484312"/>
            <a:ext cx="11703050" cy="1625600"/>
          </a:xfrm>
        </p:spPr>
        <p:txBody>
          <a:bodyPr/>
          <a:lstStyle/>
          <a:p>
            <a:pPr algn="l"/>
            <a:r>
              <a:rPr lang="nb-NO" sz="58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- OPPSUMMERING</a:t>
            </a:r>
            <a:endParaRPr lang="nb-NO" sz="58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/>
        <p:txBody>
          <a:bodyPr lIns="130046" tIns="65023" rIns="130046" bIns="65023"/>
          <a:lstStyle/>
          <a:p>
            <a:endParaRPr lang="nb-NO" sz="4400" dirty="0" smtClean="0"/>
          </a:p>
          <a:p>
            <a:endParaRPr lang="nb-NO" sz="4400" dirty="0"/>
          </a:p>
          <a:p>
            <a:endParaRPr lang="nb-NO" sz="4400" dirty="0" smtClean="0"/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2"/>
          </p:nvPr>
        </p:nvSpPr>
        <p:spPr>
          <a:xfrm>
            <a:off x="1170432" y="2625047"/>
            <a:ext cx="10728960" cy="5722111"/>
          </a:xfrm>
        </p:spPr>
        <p:txBody>
          <a:bodyPr>
            <a:normAutofit/>
          </a:bodyPr>
          <a:lstStyle/>
          <a:p>
            <a:r>
              <a:rPr lang="nb-NO" sz="5400" dirty="0" smtClean="0"/>
              <a:t>- INNKJØP</a:t>
            </a:r>
          </a:p>
          <a:p>
            <a:r>
              <a:rPr lang="nb-NO" sz="5400" dirty="0" smtClean="0"/>
              <a:t>- KUNNSKAP/ PERSONALE</a:t>
            </a:r>
          </a:p>
          <a:p>
            <a:r>
              <a:rPr lang="nb-NO" sz="5400" dirty="0" smtClean="0"/>
              <a:t>- BEHANDLING</a:t>
            </a:r>
          </a:p>
          <a:p>
            <a:r>
              <a:rPr lang="nb-NO" sz="5400" dirty="0" smtClean="0"/>
              <a:t>- SALG</a:t>
            </a:r>
          </a:p>
          <a:p>
            <a:r>
              <a:rPr lang="nb-NO" sz="5400" dirty="0" smtClean="0"/>
              <a:t>- SERVICE</a:t>
            </a:r>
            <a:endParaRPr lang="nb-NO" sz="5400" dirty="0"/>
          </a:p>
        </p:txBody>
      </p:sp>
    </p:spTree>
    <p:extLst>
      <p:ext uri="{BB962C8B-B14F-4D97-AF65-F5344CB8AC3E}">
        <p14:creationId xmlns:p14="http://schemas.microsoft.com/office/powerpoint/2010/main" val="67503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0755" y="298872"/>
            <a:ext cx="11703050" cy="1625600"/>
          </a:xfrm>
        </p:spPr>
        <p:txBody>
          <a:bodyPr>
            <a:normAutofit/>
          </a:bodyPr>
          <a:lstStyle/>
          <a:p>
            <a:r>
              <a:rPr lang="nb-NO" sz="58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BEGREPER</a:t>
            </a:r>
            <a:endParaRPr lang="nb-NO" sz="58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46983" y="1924472"/>
            <a:ext cx="10830595" cy="6436925"/>
          </a:xfrm>
        </p:spPr>
        <p:txBody>
          <a:bodyPr lIns="130046" tIns="65023" rIns="130046" bIns="65023">
            <a:normAutofit/>
          </a:bodyPr>
          <a:lstStyle/>
          <a:p>
            <a:endParaRPr lang="nb-NO" dirty="0" smtClean="0"/>
          </a:p>
          <a:p>
            <a:pPr lvl="1"/>
            <a:endParaRPr lang="nb-NO" sz="4800" dirty="0" smtClean="0"/>
          </a:p>
          <a:p>
            <a:pPr lvl="1"/>
            <a:r>
              <a:rPr lang="nb-NO" sz="4800" dirty="0" smtClean="0"/>
              <a:t> INNTEKT/ FORTJENESTE</a:t>
            </a:r>
          </a:p>
          <a:p>
            <a:pPr lvl="1"/>
            <a:r>
              <a:rPr lang="nb-NO" sz="4800" dirty="0" smtClean="0"/>
              <a:t> UTGIFT/ INVESTERING</a:t>
            </a:r>
          </a:p>
          <a:p>
            <a:pPr lvl="1"/>
            <a:r>
              <a:rPr lang="nb-NO" sz="4800" dirty="0" smtClean="0"/>
              <a:t> AVSKRIVNING/ ØKONOMISK LEVETID</a:t>
            </a:r>
          </a:p>
          <a:p>
            <a:pPr lvl="1"/>
            <a:r>
              <a:rPr lang="nb-NO" sz="4800" dirty="0" smtClean="0"/>
              <a:t> KOSTNAD/ FORBRUK</a:t>
            </a:r>
            <a:endParaRPr lang="nb-NO" dirty="0"/>
          </a:p>
          <a:p>
            <a:pPr lvl="1"/>
            <a:r>
              <a:rPr lang="nb-NO" sz="4800" dirty="0" smtClean="0"/>
              <a:t> PRODUKTIVITET/ KAPASITET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0755" y="298872"/>
            <a:ext cx="11703050" cy="1625600"/>
          </a:xfrm>
        </p:spPr>
        <p:txBody>
          <a:bodyPr>
            <a:normAutofit/>
          </a:bodyPr>
          <a:lstStyle/>
          <a:p>
            <a:r>
              <a:rPr lang="nb-NO" sz="58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BEGREPER</a:t>
            </a:r>
            <a:endParaRPr lang="nb-NO" sz="58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46983" y="1924472"/>
            <a:ext cx="10830595" cy="6436925"/>
          </a:xfrm>
        </p:spPr>
        <p:txBody>
          <a:bodyPr lIns="130046" tIns="65023" rIns="130046" bIns="65023">
            <a:normAutofit lnSpcReduction="10000"/>
          </a:bodyPr>
          <a:lstStyle/>
          <a:p>
            <a:endParaRPr lang="nb-NO" dirty="0" smtClean="0"/>
          </a:p>
          <a:p>
            <a:pPr lvl="1"/>
            <a:endParaRPr lang="nb-NO" sz="4800" dirty="0" smtClean="0"/>
          </a:p>
          <a:p>
            <a:pPr lvl="1"/>
            <a:r>
              <a:rPr lang="nb-NO" sz="4800" dirty="0" smtClean="0"/>
              <a:t> </a:t>
            </a:r>
            <a:r>
              <a:rPr lang="nb-NO" sz="4800" b="1" dirty="0" smtClean="0"/>
              <a:t>UTGIFT/ INVESTERING </a:t>
            </a:r>
          </a:p>
          <a:p>
            <a:pPr lvl="1">
              <a:buFontTx/>
              <a:buChar char="-"/>
            </a:pPr>
            <a:r>
              <a:rPr lang="nb-NO" sz="4800" dirty="0" smtClean="0"/>
              <a:t>Inventar</a:t>
            </a:r>
          </a:p>
          <a:p>
            <a:pPr lvl="1">
              <a:buFontTx/>
              <a:buChar char="-"/>
            </a:pPr>
            <a:r>
              <a:rPr lang="nb-NO" sz="4800" dirty="0" smtClean="0"/>
              <a:t>Varelager</a:t>
            </a:r>
          </a:p>
          <a:p>
            <a:pPr lvl="1">
              <a:buFontTx/>
              <a:buChar char="-"/>
            </a:pPr>
            <a:r>
              <a:rPr lang="nb-NO" sz="4800" dirty="0" smtClean="0"/>
              <a:t>Kunnskap</a:t>
            </a:r>
          </a:p>
          <a:p>
            <a:pPr lvl="1">
              <a:buFontTx/>
              <a:buChar char="-"/>
            </a:pPr>
            <a:r>
              <a:rPr lang="nb-NO" sz="4800" dirty="0" smtClean="0"/>
              <a:t>(Penger/ tid/ Goodwill)</a:t>
            </a:r>
          </a:p>
          <a:p>
            <a:pPr lvl="1">
              <a:buFontTx/>
              <a:buChar char="-"/>
            </a:pPr>
            <a:endParaRPr lang="nb-NO" sz="4800" dirty="0" smtClean="0"/>
          </a:p>
          <a:p>
            <a:pPr lvl="1"/>
            <a:r>
              <a:rPr lang="nb-NO" sz="4800" dirty="0"/>
              <a:t> </a:t>
            </a:r>
            <a:r>
              <a:rPr lang="nb-NO" sz="4800" b="1" dirty="0" smtClean="0"/>
              <a:t>AVSKRIVNING/ ØKONOMISK LEVETID</a:t>
            </a:r>
            <a:endParaRPr lang="nb-NO" sz="4800" b="1" dirty="0"/>
          </a:p>
        </p:txBody>
      </p:sp>
    </p:spTree>
    <p:extLst>
      <p:ext uri="{BB962C8B-B14F-4D97-AF65-F5344CB8AC3E}">
        <p14:creationId xmlns:p14="http://schemas.microsoft.com/office/powerpoint/2010/main" val="274378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0755" y="298872"/>
            <a:ext cx="11703050" cy="1625600"/>
          </a:xfrm>
        </p:spPr>
        <p:txBody>
          <a:bodyPr>
            <a:normAutofit/>
          </a:bodyPr>
          <a:lstStyle/>
          <a:p>
            <a:r>
              <a:rPr lang="nb-NO" sz="58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BEGREPER</a:t>
            </a:r>
            <a:endParaRPr lang="nb-NO" sz="58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46983" y="1924472"/>
            <a:ext cx="10830595" cy="6436925"/>
          </a:xfrm>
        </p:spPr>
        <p:txBody>
          <a:bodyPr lIns="130046" tIns="65023" rIns="130046" bIns="65023">
            <a:normAutofit/>
          </a:bodyPr>
          <a:lstStyle/>
          <a:p>
            <a:endParaRPr lang="nb-NO" dirty="0" smtClean="0"/>
          </a:p>
          <a:p>
            <a:pPr lvl="1"/>
            <a:endParaRPr lang="nb-NO" sz="4800" dirty="0" smtClean="0"/>
          </a:p>
          <a:p>
            <a:pPr lvl="1"/>
            <a:r>
              <a:rPr lang="nb-NO" sz="4800" dirty="0" smtClean="0"/>
              <a:t> </a:t>
            </a:r>
            <a:r>
              <a:rPr lang="nb-NO" sz="4800" b="1" dirty="0" smtClean="0"/>
              <a:t>KOSTNAD</a:t>
            </a:r>
          </a:p>
          <a:p>
            <a:pPr lvl="1">
              <a:buFontTx/>
              <a:buChar char="-"/>
            </a:pPr>
            <a:r>
              <a:rPr lang="nb-NO" sz="4800" b="1" dirty="0" smtClean="0"/>
              <a:t>Faste</a:t>
            </a:r>
            <a:r>
              <a:rPr lang="nb-NO" sz="4800" dirty="0" smtClean="0"/>
              <a:t> kostnader (Kapasitet)</a:t>
            </a:r>
          </a:p>
          <a:p>
            <a:pPr lvl="1">
              <a:buFontTx/>
              <a:buChar char="-"/>
            </a:pPr>
            <a:r>
              <a:rPr lang="nb-NO" sz="4800" b="1" dirty="0" smtClean="0"/>
              <a:t>Variable</a:t>
            </a:r>
            <a:r>
              <a:rPr lang="nb-NO" sz="4800" dirty="0" smtClean="0"/>
              <a:t> kostnader (varer/ timer)</a:t>
            </a:r>
          </a:p>
          <a:p>
            <a:pPr lvl="1">
              <a:buFontTx/>
              <a:buChar char="-"/>
            </a:pPr>
            <a:r>
              <a:rPr lang="nb-NO" sz="4800" dirty="0" smtClean="0"/>
              <a:t>Uforutsette…</a:t>
            </a:r>
          </a:p>
          <a:p>
            <a:pPr lvl="1">
              <a:buFontTx/>
              <a:buChar char="-"/>
            </a:pPr>
            <a:r>
              <a:rPr lang="nb-NO" sz="4800" dirty="0" smtClean="0"/>
              <a:t>Avskrivninger (faste)</a:t>
            </a:r>
          </a:p>
        </p:txBody>
      </p:sp>
    </p:spTree>
    <p:extLst>
      <p:ext uri="{BB962C8B-B14F-4D97-AF65-F5344CB8AC3E}">
        <p14:creationId xmlns:p14="http://schemas.microsoft.com/office/powerpoint/2010/main" val="93315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0755" y="298872"/>
            <a:ext cx="11703050" cy="1625600"/>
          </a:xfrm>
        </p:spPr>
        <p:txBody>
          <a:bodyPr>
            <a:normAutofit/>
          </a:bodyPr>
          <a:lstStyle/>
          <a:p>
            <a:r>
              <a:rPr lang="nb-NO" sz="58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BEGREPER</a:t>
            </a:r>
            <a:endParaRPr lang="nb-NO" sz="58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46983" y="1924472"/>
            <a:ext cx="10830595" cy="6436925"/>
          </a:xfrm>
        </p:spPr>
        <p:txBody>
          <a:bodyPr lIns="130046" tIns="65023" rIns="130046" bIns="65023">
            <a:normAutofit fontScale="92500" lnSpcReduction="10000"/>
          </a:bodyPr>
          <a:lstStyle/>
          <a:p>
            <a:endParaRPr lang="nb-NO" dirty="0" smtClean="0"/>
          </a:p>
          <a:p>
            <a:pPr lvl="1"/>
            <a:endParaRPr lang="nb-NO" sz="4800" dirty="0" smtClean="0"/>
          </a:p>
          <a:p>
            <a:pPr lvl="1"/>
            <a:r>
              <a:rPr lang="nb-NO" sz="4800" dirty="0" smtClean="0"/>
              <a:t> </a:t>
            </a:r>
            <a:r>
              <a:rPr lang="nb-NO" sz="4800" b="1" dirty="0" smtClean="0"/>
              <a:t>PRODUKTIVITET </a:t>
            </a:r>
          </a:p>
          <a:p>
            <a:pPr lvl="1">
              <a:buFontTx/>
              <a:buChar char="-"/>
            </a:pPr>
            <a:r>
              <a:rPr lang="nb-NO" sz="4800" dirty="0" smtClean="0"/>
              <a:t>Gjør </a:t>
            </a:r>
            <a:r>
              <a:rPr lang="nb-NO" sz="4800" dirty="0"/>
              <a:t>vi de riktige tingene </a:t>
            </a:r>
          </a:p>
          <a:p>
            <a:pPr lvl="1">
              <a:buFontTx/>
              <a:buChar char="-"/>
            </a:pPr>
            <a:r>
              <a:rPr lang="nb-NO" sz="4800" dirty="0" smtClean="0"/>
              <a:t>Gjør vi tingene riktig</a:t>
            </a:r>
          </a:p>
          <a:p>
            <a:pPr lvl="1">
              <a:buFontTx/>
              <a:buChar char="-"/>
            </a:pPr>
            <a:r>
              <a:rPr lang="nb-NO" sz="4800" dirty="0" smtClean="0"/>
              <a:t>Hva bør vi ikke gjøre? (latskap)</a:t>
            </a:r>
            <a:endParaRPr lang="nb-NO" sz="4800" dirty="0"/>
          </a:p>
          <a:p>
            <a:pPr lvl="1"/>
            <a:r>
              <a:rPr lang="nb-NO" sz="4800" b="1" dirty="0" smtClean="0"/>
              <a:t> KAPASITET</a:t>
            </a:r>
          </a:p>
          <a:p>
            <a:pPr lvl="1">
              <a:buFontTx/>
              <a:buChar char="-"/>
            </a:pPr>
            <a:r>
              <a:rPr lang="nb-NO" sz="4800" dirty="0" smtClean="0"/>
              <a:t>Styre kundene (tid)</a:t>
            </a:r>
          </a:p>
          <a:p>
            <a:pPr lvl="1">
              <a:buFontTx/>
              <a:buChar char="-"/>
            </a:pPr>
            <a:r>
              <a:rPr lang="nb-NO" sz="4800" dirty="0" smtClean="0"/>
              <a:t>Bruke dødtid / Skape kultur</a:t>
            </a:r>
          </a:p>
          <a:p>
            <a:pPr lvl="1">
              <a:buFontTx/>
              <a:buChar char="-"/>
            </a:pPr>
            <a:r>
              <a:rPr lang="nb-NO" sz="4800" dirty="0" smtClean="0"/>
              <a:t>Lokaler</a:t>
            </a:r>
            <a:endParaRPr lang="nb-NO" sz="4800" dirty="0"/>
          </a:p>
          <a:p>
            <a:pPr marL="286101" lvl="1" indent="0">
              <a:buNone/>
            </a:pPr>
            <a:endParaRPr lang="nb-NO" sz="4800" dirty="0" smtClean="0"/>
          </a:p>
        </p:txBody>
      </p:sp>
    </p:spTree>
    <p:extLst>
      <p:ext uri="{BB962C8B-B14F-4D97-AF65-F5344CB8AC3E}">
        <p14:creationId xmlns:p14="http://schemas.microsoft.com/office/powerpoint/2010/main" val="92873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64813" y="484312"/>
            <a:ext cx="11703050" cy="1625600"/>
          </a:xfrm>
        </p:spPr>
        <p:txBody>
          <a:bodyPr>
            <a:normAutofit/>
          </a:bodyPr>
          <a:lstStyle/>
          <a:p>
            <a:pPr algn="l"/>
            <a:r>
              <a:rPr lang="nb-NO" sz="58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Begreper: OPPSUMMERT</a:t>
            </a: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50240" y="2572544"/>
            <a:ext cx="10932196" cy="6436925"/>
          </a:xfrm>
        </p:spPr>
        <p:txBody>
          <a:bodyPr lIns="130046" tIns="65023" rIns="130046" bIns="65023">
            <a:normAutofit/>
          </a:bodyPr>
          <a:lstStyle/>
          <a:p>
            <a:pPr lvl="3">
              <a:buNone/>
            </a:pPr>
            <a:r>
              <a:rPr lang="nb-NO" sz="4000" u="sng" dirty="0"/>
              <a:t>+		INNTEKT</a:t>
            </a:r>
          </a:p>
          <a:p>
            <a:pPr lvl="3">
              <a:buNone/>
            </a:pPr>
            <a:r>
              <a:rPr lang="nb-NO" sz="2400" dirty="0"/>
              <a:t>	</a:t>
            </a:r>
            <a:endParaRPr lang="nb-NO" sz="1100" dirty="0"/>
          </a:p>
          <a:p>
            <a:pPr lvl="3">
              <a:buNone/>
            </a:pPr>
            <a:r>
              <a:rPr lang="nb-NO" sz="4000" i="1" dirty="0"/>
              <a:t>	</a:t>
            </a:r>
            <a:r>
              <a:rPr lang="nb-NO" sz="4000" i="1" dirty="0" smtClean="0"/>
              <a:t>UTGIFT</a:t>
            </a:r>
          </a:p>
          <a:p>
            <a:pPr lvl="3">
              <a:buNone/>
            </a:pPr>
            <a:r>
              <a:rPr lang="nb-NO" sz="4000" i="1" dirty="0" smtClean="0"/>
              <a:t>INVESTERING</a:t>
            </a:r>
            <a:endParaRPr lang="nb-NO" sz="4000" i="1" dirty="0"/>
          </a:p>
          <a:p>
            <a:pPr lvl="3">
              <a:buNone/>
            </a:pPr>
            <a:r>
              <a:rPr lang="nb-NO" sz="4000" i="1" dirty="0"/>
              <a:t>	</a:t>
            </a:r>
            <a:r>
              <a:rPr lang="nb-NO" sz="4000" i="1" dirty="0" smtClean="0"/>
              <a:t>PRODUKTIVITET</a:t>
            </a:r>
          </a:p>
          <a:p>
            <a:pPr lvl="3">
              <a:buNone/>
            </a:pPr>
            <a:r>
              <a:rPr lang="nb-NO" sz="4000" i="1" dirty="0" smtClean="0"/>
              <a:t>KAPASITETUTNYTTELSE</a:t>
            </a:r>
            <a:endParaRPr lang="nb-NO" sz="4000" i="1" dirty="0"/>
          </a:p>
          <a:p>
            <a:pPr lvl="3">
              <a:buFontTx/>
              <a:buChar char="-"/>
            </a:pPr>
            <a:endParaRPr lang="nb-NO" sz="2800" u="sng" dirty="0"/>
          </a:p>
          <a:p>
            <a:pPr lvl="3">
              <a:buNone/>
            </a:pPr>
            <a:r>
              <a:rPr lang="nb-NO" sz="4000" u="sng" dirty="0"/>
              <a:t>-		KOSTNAD</a:t>
            </a:r>
          </a:p>
          <a:p>
            <a:pPr lvl="3">
              <a:buFontTx/>
              <a:buChar char="-"/>
            </a:pPr>
            <a:endParaRPr lang="nb-NO" sz="2800" u="sng" dirty="0"/>
          </a:p>
          <a:p>
            <a:pPr lvl="3">
              <a:buNone/>
            </a:pPr>
            <a:r>
              <a:rPr lang="nb-NO" sz="4000" u="dbl" dirty="0"/>
              <a:t>=		</a:t>
            </a:r>
            <a:r>
              <a:rPr lang="nb-NO" sz="4000" u="dbl" dirty="0" smtClean="0"/>
              <a:t>FORTJENESTE</a:t>
            </a:r>
            <a:endParaRPr lang="nb-NO" u="dbl" dirty="0" smtClean="0"/>
          </a:p>
          <a:p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4325" y="196280"/>
            <a:ext cx="11703050" cy="1625600"/>
          </a:xfrm>
        </p:spPr>
        <p:txBody>
          <a:bodyPr>
            <a:normAutofit/>
          </a:bodyPr>
          <a:lstStyle/>
          <a:p>
            <a:r>
              <a:rPr lang="nb-NO" sz="6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TIPS - Rapporter</a:t>
            </a:r>
            <a:endParaRPr lang="nb-NO" sz="4800" b="1" dirty="0">
              <a:solidFill>
                <a:schemeClr val="bg1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69752" y="2500536"/>
            <a:ext cx="10932196" cy="6436925"/>
          </a:xfrm>
        </p:spPr>
        <p:txBody>
          <a:bodyPr lIns="130046" tIns="65023" rIns="130046" bIns="65023">
            <a:normAutofit fontScale="92500" lnSpcReduction="10000"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Omsetning/ behandling pr ansatt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Andel varesalg/ varesalg pr ansatt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Omsetningshastighet varelager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Bruttofortjeneste </a:t>
            </a:r>
            <a:r>
              <a:rPr lang="nb-NO" sz="3600" dirty="0" smtClean="0"/>
              <a:t>(i regnskap eller på kasse)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Sykefravær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Kapasitetsutnyttelse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Re-booking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nb-NO" sz="1100" dirty="0"/>
          </a:p>
          <a:p>
            <a:r>
              <a:rPr lang="nb-NO" sz="4400" i="1" dirty="0" smtClean="0"/>
              <a:t>Det som ikke blir målt, blir ikke endret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nb-NO" sz="4400" dirty="0" smtClean="0"/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nb-NO" sz="4400" dirty="0"/>
          </a:p>
          <a:p>
            <a:endParaRPr lang="nb-NO" sz="4400" dirty="0"/>
          </a:p>
          <a:p>
            <a:endParaRPr lang="nb-NO" sz="4400" dirty="0" smtClean="0"/>
          </a:p>
          <a:p>
            <a:endParaRPr lang="nb-NO" sz="4400" dirty="0"/>
          </a:p>
          <a:p>
            <a:endParaRPr lang="nb-NO" sz="4400" dirty="0" smtClean="0"/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</p:spTree>
    <p:extLst>
      <p:ext uri="{BB962C8B-B14F-4D97-AF65-F5344CB8AC3E}">
        <p14:creationId xmlns:p14="http://schemas.microsoft.com/office/powerpoint/2010/main" val="266585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/>
          </p:cNvSpPr>
          <p:nvPr/>
        </p:nvSpPr>
        <p:spPr bwMode="auto">
          <a:xfrm>
            <a:off x="1001714" y="444500"/>
            <a:ext cx="9375775" cy="1030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sz="60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RIKTIG PRIS?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sz="4400" spc="-71" dirty="0" err="1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Tilbud</a:t>
            </a:r>
            <a:r>
              <a:rPr lang="en-US" sz="44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/ </a:t>
            </a:r>
            <a:r>
              <a:rPr lang="en-US" sz="4400" spc="-71" dirty="0" err="1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Etterspørsel</a:t>
            </a:r>
            <a:endParaRPr lang="en-US" sz="4400" spc="-71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Georgia" pitchFamily="18" charset="0"/>
            </a:endParaRPr>
          </a:p>
        </p:txBody>
      </p:sp>
      <p:sp>
        <p:nvSpPr>
          <p:cNvPr id="11266" name="Rectangle 2"/>
          <p:cNvSpPr>
            <a:spLocks/>
          </p:cNvSpPr>
          <p:nvPr/>
        </p:nvSpPr>
        <p:spPr bwMode="auto">
          <a:xfrm>
            <a:off x="1001714" y="1930400"/>
            <a:ext cx="11102975" cy="70627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ClrTx/>
              <a:buSzTx/>
              <a:buFontTx/>
              <a:buNone/>
            </a:pPr>
            <a:endParaRPr lang="en-US" dirty="0"/>
          </a:p>
          <a:p>
            <a:endParaRPr lang="en-US" sz="2300" dirty="0"/>
          </a:p>
          <a:p>
            <a:endParaRPr lang="en-US" sz="2700" dirty="0"/>
          </a:p>
        </p:txBody>
      </p:sp>
      <p:cxnSp>
        <p:nvCxnSpPr>
          <p:cNvPr id="5" name="Rett pil 4"/>
          <p:cNvCxnSpPr/>
          <p:nvPr/>
        </p:nvCxnSpPr>
        <p:spPr bwMode="auto">
          <a:xfrm>
            <a:off x="1965896" y="8189168"/>
            <a:ext cx="8208912" cy="0"/>
          </a:xfrm>
          <a:prstGeom prst="straightConnector1">
            <a:avLst/>
          </a:prstGeom>
          <a:ln w="57150"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Rett pil 7"/>
          <p:cNvCxnSpPr/>
          <p:nvPr/>
        </p:nvCxnSpPr>
        <p:spPr bwMode="auto">
          <a:xfrm flipH="1" flipV="1">
            <a:off x="1965896" y="2827536"/>
            <a:ext cx="3746" cy="5343004"/>
          </a:xfrm>
          <a:prstGeom prst="straightConnector1">
            <a:avLst/>
          </a:prstGeom>
          <a:ln w="57150"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kstSylinder 8"/>
          <p:cNvSpPr txBox="1"/>
          <p:nvPr/>
        </p:nvSpPr>
        <p:spPr>
          <a:xfrm>
            <a:off x="4558184" y="8477200"/>
            <a:ext cx="4104456" cy="463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nb-NO" dirty="0" smtClean="0"/>
              <a:t>MENGDE</a:t>
            </a:r>
            <a:endParaRPr lang="nb-NO" dirty="0"/>
          </a:p>
        </p:txBody>
      </p:sp>
      <p:sp>
        <p:nvSpPr>
          <p:cNvPr id="10" name="TekstSylinder 9"/>
          <p:cNvSpPr txBox="1"/>
          <p:nvPr/>
        </p:nvSpPr>
        <p:spPr>
          <a:xfrm rot="16200000">
            <a:off x="805164" y="4730372"/>
            <a:ext cx="950396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nb-NO" dirty="0" smtClean="0"/>
              <a:t>PRIS</a:t>
            </a:r>
            <a:endParaRPr lang="nb-NO" dirty="0"/>
          </a:p>
        </p:txBody>
      </p:sp>
      <p:cxnSp>
        <p:nvCxnSpPr>
          <p:cNvPr id="12" name="Rett pil 11"/>
          <p:cNvCxnSpPr/>
          <p:nvPr/>
        </p:nvCxnSpPr>
        <p:spPr bwMode="auto">
          <a:xfrm flipV="1">
            <a:off x="2665265" y="3292623"/>
            <a:ext cx="6048672" cy="4320480"/>
          </a:xfrm>
          <a:prstGeom prst="straightConnector1">
            <a:avLst/>
          </a:prstGeom>
          <a:noFill/>
          <a:ln w="57150" cap="flat" cmpd="sng" algn="ctr">
            <a:solidFill>
              <a:srgbClr val="0070C0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15" name="Rett pil 14"/>
          <p:cNvCxnSpPr/>
          <p:nvPr/>
        </p:nvCxnSpPr>
        <p:spPr bwMode="auto">
          <a:xfrm>
            <a:off x="2541960" y="3199506"/>
            <a:ext cx="7056784" cy="4269581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4" name="TekstSylinder 3"/>
          <p:cNvSpPr txBox="1"/>
          <p:nvPr/>
        </p:nvSpPr>
        <p:spPr>
          <a:xfrm>
            <a:off x="6790432" y="3146786"/>
            <a:ext cx="1872208" cy="463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nb-NO" dirty="0" smtClean="0"/>
              <a:t>TILBUD</a:t>
            </a:r>
            <a:endParaRPr lang="nb-NO" dirty="0"/>
          </a:p>
        </p:txBody>
      </p:sp>
      <p:sp>
        <p:nvSpPr>
          <p:cNvPr id="13" name="TekstSylinder 12"/>
          <p:cNvSpPr txBox="1"/>
          <p:nvPr/>
        </p:nvSpPr>
        <p:spPr>
          <a:xfrm>
            <a:off x="6790432" y="7063076"/>
            <a:ext cx="2782676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nb-NO" dirty="0" smtClean="0"/>
              <a:t>ETTERSPØRSEL</a:t>
            </a:r>
            <a:endParaRPr lang="nb-NO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/>
          </p:cNvSpPr>
          <p:nvPr/>
        </p:nvSpPr>
        <p:spPr bwMode="auto">
          <a:xfrm>
            <a:off x="1001714" y="444500"/>
            <a:ext cx="9375775" cy="1030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sz="60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RIKTIG PRIS?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sz="44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PÅVIRKE: </a:t>
            </a:r>
            <a:r>
              <a:rPr lang="en-US" sz="4400" spc="-71" dirty="0" err="1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Tilbud</a:t>
            </a:r>
            <a:r>
              <a:rPr lang="en-US" sz="44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/ </a:t>
            </a:r>
            <a:r>
              <a:rPr lang="en-US" sz="4400" spc="-71" dirty="0" err="1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Etterspørsel</a:t>
            </a:r>
            <a:endParaRPr lang="en-US" sz="4400" spc="-71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Georgia" pitchFamily="18" charset="0"/>
            </a:endParaRPr>
          </a:p>
        </p:txBody>
      </p:sp>
      <p:sp>
        <p:nvSpPr>
          <p:cNvPr id="11266" name="Rectangle 2"/>
          <p:cNvSpPr>
            <a:spLocks/>
          </p:cNvSpPr>
          <p:nvPr/>
        </p:nvSpPr>
        <p:spPr bwMode="auto">
          <a:xfrm>
            <a:off x="1001714" y="1930400"/>
            <a:ext cx="11102975" cy="70627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ClrTx/>
              <a:buSzTx/>
              <a:buFontTx/>
              <a:buNone/>
            </a:pPr>
            <a:endParaRPr lang="en-US" dirty="0"/>
          </a:p>
          <a:p>
            <a:endParaRPr lang="en-US" sz="2300" dirty="0"/>
          </a:p>
          <a:p>
            <a:endParaRPr lang="en-US" sz="2700" dirty="0"/>
          </a:p>
        </p:txBody>
      </p:sp>
      <p:sp>
        <p:nvSpPr>
          <p:cNvPr id="16" name="Plassholder for innhold 4"/>
          <p:cNvSpPr>
            <a:spLocks noGrp="1"/>
          </p:cNvSpPr>
          <p:nvPr>
            <p:ph idx="1"/>
          </p:nvPr>
        </p:nvSpPr>
        <p:spPr>
          <a:xfrm>
            <a:off x="1001715" y="2625044"/>
            <a:ext cx="10897678" cy="6212196"/>
          </a:xfrm>
        </p:spPr>
        <p:txBody>
          <a:bodyPr lIns="130046" tIns="65023" rIns="130046" bIns="65023">
            <a:normAutofit/>
          </a:bodyPr>
          <a:lstStyle/>
          <a:p>
            <a:pPr lvl="1">
              <a:buNone/>
            </a:pPr>
            <a:r>
              <a:rPr lang="nb-NO" sz="4800" dirty="0" smtClean="0"/>
              <a:t>Prisen bestemmes alltid av </a:t>
            </a:r>
            <a:r>
              <a:rPr lang="nb-NO" sz="4800" b="1" dirty="0" smtClean="0"/>
              <a:t>markedet</a:t>
            </a:r>
          </a:p>
          <a:p>
            <a:pPr lvl="1">
              <a:buNone/>
            </a:pPr>
            <a:endParaRPr lang="nb-NO" sz="4800" b="1" dirty="0"/>
          </a:p>
          <a:p>
            <a:pPr lvl="1">
              <a:buNone/>
            </a:pPr>
            <a:r>
              <a:rPr lang="nb-NO" sz="4800" dirty="0" smtClean="0"/>
              <a:t>Målet er å finne den </a:t>
            </a:r>
            <a:r>
              <a:rPr lang="nb-NO" sz="4800" u="sng" dirty="0" smtClean="0"/>
              <a:t>høyeste prisen kundene er villige til å betale </a:t>
            </a:r>
            <a:r>
              <a:rPr lang="nb-NO" sz="4800" dirty="0" smtClean="0"/>
              <a:t>for det antall behandlinger og varer som salongen har </a:t>
            </a:r>
            <a:r>
              <a:rPr lang="nb-NO" sz="4800" u="sng" dirty="0" smtClean="0"/>
              <a:t>kapasitet</a:t>
            </a:r>
            <a:r>
              <a:rPr lang="nb-NO" sz="4800" dirty="0" smtClean="0"/>
              <a:t> til å levere.</a:t>
            </a:r>
            <a:endParaRPr lang="nb-NO" sz="4800" dirty="0"/>
          </a:p>
        </p:txBody>
      </p:sp>
    </p:spTree>
    <p:extLst>
      <p:ext uri="{BB962C8B-B14F-4D97-AF65-F5344CB8AC3E}">
        <p14:creationId xmlns:p14="http://schemas.microsoft.com/office/powerpoint/2010/main" val="137973328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15613" y="196280"/>
            <a:ext cx="11703050" cy="1625600"/>
          </a:xfrm>
        </p:spPr>
        <p:txBody>
          <a:bodyPr>
            <a:normAutofit/>
          </a:bodyPr>
          <a:lstStyle/>
          <a:p>
            <a:r>
              <a:rPr lang="nb-NO" sz="6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Hva er økonomi?</a:t>
            </a: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50240" y="2716560"/>
            <a:ext cx="11033796" cy="6436925"/>
          </a:xfrm>
        </p:spPr>
        <p:txBody>
          <a:bodyPr lIns="130046" tIns="65023" rIns="130046" bIns="65023"/>
          <a:lstStyle/>
          <a:p>
            <a:pPr algn="l"/>
            <a:r>
              <a:rPr lang="nb-NO" b="1" dirty="0" smtClean="0">
                <a:latin typeface="Arial" panose="020B0604020202020204" pitchFamily="34" charset="0"/>
                <a:cs typeface="Arial" panose="020B0604020202020204" pitchFamily="34" charset="0"/>
              </a:rPr>
              <a:t>”Forvaltning av begrensede ressurser”</a:t>
            </a:r>
          </a:p>
          <a:p>
            <a:endParaRPr lang="nb-NO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>
              <a:buFont typeface="Arial" pitchFamily="34" charset="0"/>
              <a:buChar char="•"/>
            </a:pPr>
            <a:r>
              <a:rPr lang="nb-NO" dirty="0" smtClean="0">
                <a:latin typeface="Arial" panose="020B0604020202020204" pitchFamily="34" charset="0"/>
                <a:cs typeface="Arial" panose="020B0604020202020204" pitchFamily="34" charset="0"/>
              </a:rPr>
              <a:t> 	Arbeidskraft / Kunnskap</a:t>
            </a:r>
          </a:p>
          <a:p>
            <a:pPr lvl="1" algn="l">
              <a:buFont typeface="Arial" pitchFamily="34" charset="0"/>
              <a:buChar char="•"/>
            </a:pPr>
            <a:r>
              <a:rPr lang="nb-NO" dirty="0" smtClean="0">
                <a:latin typeface="Arial" panose="020B0604020202020204" pitchFamily="34" charset="0"/>
                <a:cs typeface="Arial" panose="020B0604020202020204" pitchFamily="34" charset="0"/>
              </a:rPr>
              <a:t> 	Tid</a:t>
            </a:r>
          </a:p>
          <a:p>
            <a:pPr lvl="1" algn="l">
              <a:buFont typeface="Arial" pitchFamily="34" charset="0"/>
              <a:buChar char="•"/>
            </a:pPr>
            <a:r>
              <a:rPr lang="nb-NO" dirty="0" smtClean="0">
                <a:latin typeface="Arial" panose="020B0604020202020204" pitchFamily="34" charset="0"/>
                <a:cs typeface="Arial" panose="020B0604020202020204" pitchFamily="34" charset="0"/>
              </a:rPr>
              <a:t> 	Kapital</a:t>
            </a:r>
          </a:p>
          <a:p>
            <a:pPr lvl="1" algn="l">
              <a:buFont typeface="Arial" pitchFamily="34" charset="0"/>
              <a:buChar char="•"/>
            </a:pPr>
            <a:r>
              <a:rPr lang="nb-NO" dirty="0" smtClean="0">
                <a:latin typeface="Arial" panose="020B0604020202020204" pitchFamily="34" charset="0"/>
                <a:cs typeface="Arial" panose="020B0604020202020204" pitchFamily="34" charset="0"/>
              </a:rPr>
              <a:t> 	Kunder</a:t>
            </a:r>
          </a:p>
          <a:p>
            <a:pPr lvl="1" algn="l">
              <a:buFont typeface="Arial" pitchFamily="34" charset="0"/>
              <a:buChar char="•"/>
            </a:pPr>
            <a:r>
              <a:rPr lang="nb-NO" dirty="0" smtClean="0">
                <a:latin typeface="Arial" panose="020B0604020202020204" pitchFamily="34" charset="0"/>
                <a:cs typeface="Arial" panose="020B0604020202020204" pitchFamily="34" charset="0"/>
              </a:rPr>
              <a:t> 	God ”husholdning” </a:t>
            </a:r>
          </a:p>
          <a:p>
            <a:pPr algn="l"/>
            <a:endParaRPr lang="nb-NO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nb-NO" b="1" dirty="0" smtClean="0">
                <a:latin typeface="Arial" panose="020B0604020202020204" pitchFamily="34" charset="0"/>
                <a:cs typeface="Arial" panose="020B0604020202020204" pitchFamily="34" charset="0"/>
              </a:rPr>
              <a:t>Salongens rolle i samfunnet er altså å tjene penger gjennom å forvalte begrensede ressurser.</a:t>
            </a:r>
          </a:p>
          <a:p>
            <a:pPr>
              <a:buNone/>
            </a:pPr>
            <a:endParaRPr lang="nb-NO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/>
          </p:cNvSpPr>
          <p:nvPr/>
        </p:nvSpPr>
        <p:spPr bwMode="auto">
          <a:xfrm>
            <a:off x="1001714" y="444500"/>
            <a:ext cx="9375775" cy="1030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sz="60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RIKTIG PRIS?</a:t>
            </a:r>
          </a:p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sz="44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PÅVIRKE: </a:t>
            </a:r>
            <a:r>
              <a:rPr lang="en-US" sz="4400" spc="-71" dirty="0" err="1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Tilbud</a:t>
            </a:r>
            <a:r>
              <a:rPr lang="en-US" sz="44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/ </a:t>
            </a:r>
            <a:r>
              <a:rPr lang="en-US" sz="4400" spc="-71" dirty="0" err="1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Etterspørsel</a:t>
            </a:r>
            <a:endParaRPr lang="en-US" sz="4400" spc="-71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Georgia" pitchFamily="18" charset="0"/>
            </a:endParaRPr>
          </a:p>
        </p:txBody>
      </p:sp>
      <p:sp>
        <p:nvSpPr>
          <p:cNvPr id="11266" name="Rectangle 2"/>
          <p:cNvSpPr>
            <a:spLocks/>
          </p:cNvSpPr>
          <p:nvPr/>
        </p:nvSpPr>
        <p:spPr bwMode="auto">
          <a:xfrm>
            <a:off x="1001714" y="1930400"/>
            <a:ext cx="11102975" cy="70627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ClrTx/>
              <a:buSzTx/>
              <a:buFontTx/>
              <a:buNone/>
            </a:pPr>
            <a:endParaRPr lang="en-US" dirty="0"/>
          </a:p>
          <a:p>
            <a:endParaRPr lang="en-US" sz="2300" dirty="0"/>
          </a:p>
          <a:p>
            <a:endParaRPr lang="en-US" sz="2700" dirty="0"/>
          </a:p>
        </p:txBody>
      </p:sp>
      <p:sp>
        <p:nvSpPr>
          <p:cNvPr id="16" name="Plassholder for innhold 4"/>
          <p:cNvSpPr>
            <a:spLocks noGrp="1"/>
          </p:cNvSpPr>
          <p:nvPr>
            <p:ph idx="1"/>
          </p:nvPr>
        </p:nvSpPr>
        <p:spPr>
          <a:xfrm>
            <a:off x="1001715" y="2625044"/>
            <a:ext cx="10897678" cy="6212196"/>
          </a:xfrm>
        </p:spPr>
        <p:txBody>
          <a:bodyPr lIns="130046" tIns="65023" rIns="130046" bIns="65023">
            <a:normAutofit/>
          </a:bodyPr>
          <a:lstStyle/>
          <a:p>
            <a:pPr lvl="1">
              <a:buNone/>
            </a:pPr>
            <a:r>
              <a:rPr lang="nb-NO" sz="3200" dirty="0" smtClean="0"/>
              <a:t>TILBUD: Hva er vi villige til å selge for</a:t>
            </a:r>
          </a:p>
          <a:p>
            <a:pPr lvl="1">
              <a:buNone/>
            </a:pPr>
            <a:r>
              <a:rPr lang="nb-NO" sz="3200" dirty="0" smtClean="0"/>
              <a:t>ETTERSPØRSEL: Hva er kunden villig til å betale</a:t>
            </a:r>
          </a:p>
          <a:p>
            <a:pPr lvl="1">
              <a:buNone/>
            </a:pPr>
            <a:endParaRPr lang="nb-NO" sz="900" dirty="0"/>
          </a:p>
          <a:p>
            <a:pPr lvl="1">
              <a:buNone/>
            </a:pPr>
            <a:r>
              <a:rPr lang="nb-NO" sz="3200" b="1" dirty="0" smtClean="0"/>
              <a:t>Påvirke kunden</a:t>
            </a:r>
          </a:p>
          <a:p>
            <a:pPr lvl="1">
              <a:buFontTx/>
              <a:buChar char="-"/>
            </a:pPr>
            <a:r>
              <a:rPr lang="nb-NO" sz="3200" dirty="0" smtClean="0"/>
              <a:t>Unik vare / tjeneste</a:t>
            </a:r>
          </a:p>
          <a:p>
            <a:pPr lvl="1">
              <a:buFontTx/>
              <a:buChar char="-"/>
            </a:pPr>
            <a:r>
              <a:rPr lang="nb-NO" sz="3200" dirty="0" smtClean="0"/>
              <a:t>Priser</a:t>
            </a:r>
          </a:p>
          <a:p>
            <a:pPr lvl="1">
              <a:buFontTx/>
              <a:buChar char="-"/>
            </a:pPr>
            <a:r>
              <a:rPr lang="nb-NO" sz="3200" dirty="0" smtClean="0"/>
              <a:t>Profilering / Image</a:t>
            </a:r>
          </a:p>
          <a:p>
            <a:pPr lvl="1">
              <a:buFontTx/>
              <a:buChar char="-"/>
            </a:pPr>
            <a:r>
              <a:rPr lang="nb-NO" sz="3200" dirty="0" smtClean="0"/>
              <a:t>Service, atmosfære, åpningstider ol</a:t>
            </a:r>
          </a:p>
          <a:p>
            <a:pPr marL="286101" lvl="1" indent="0">
              <a:buNone/>
            </a:pPr>
            <a:r>
              <a:rPr lang="nb-NO" sz="3200" b="1" dirty="0"/>
              <a:t>Påvirke </a:t>
            </a:r>
            <a:r>
              <a:rPr lang="nb-NO" sz="3200" b="1" dirty="0" smtClean="0"/>
              <a:t>bedriften</a:t>
            </a:r>
          </a:p>
          <a:p>
            <a:pPr lvl="1">
              <a:buFontTx/>
              <a:buChar char="-"/>
            </a:pPr>
            <a:r>
              <a:rPr lang="nb-NO" sz="3200" dirty="0" smtClean="0"/>
              <a:t>Tune kostnader, service, kompetanse </a:t>
            </a:r>
            <a:r>
              <a:rPr lang="nb-NO" sz="3200" dirty="0" err="1" smtClean="0"/>
              <a:t>osv</a:t>
            </a:r>
            <a:endParaRPr lang="nb-NO" sz="3200" dirty="0" smtClean="0"/>
          </a:p>
          <a:p>
            <a:pPr lvl="1">
              <a:buFontTx/>
              <a:buChar char="-"/>
            </a:pPr>
            <a:r>
              <a:rPr lang="nb-NO" sz="3200" dirty="0" smtClean="0"/>
              <a:t>Produktivitet og kapasitetsutnyttelse</a:t>
            </a:r>
            <a:endParaRPr lang="nb-NO" sz="3200" dirty="0"/>
          </a:p>
          <a:p>
            <a:pPr marL="286101" lvl="1" indent="0"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385213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/>
          </p:cNvSpPr>
          <p:nvPr/>
        </p:nvSpPr>
        <p:spPr bwMode="auto">
          <a:xfrm>
            <a:off x="1001714" y="444500"/>
            <a:ext cx="9375775" cy="1030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sz="60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NÅ: </a:t>
            </a:r>
            <a:r>
              <a:rPr lang="en-US" sz="6000" spc="-71" dirty="0" err="1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Kalkyler</a:t>
            </a:r>
            <a:r>
              <a:rPr lang="en-US" sz="60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eorgia" pitchFamily="18" charset="0"/>
              </a:rPr>
              <a:t> og tall </a:t>
            </a:r>
            <a:r>
              <a:rPr lang="en-US" sz="6000" spc="-71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en-US" sz="6000" spc="-71" dirty="0" smtClean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Georgia" pitchFamily="18" charset="0"/>
            </a:endParaRPr>
          </a:p>
        </p:txBody>
      </p:sp>
      <p:sp>
        <p:nvSpPr>
          <p:cNvPr id="11266" name="Rectangle 2"/>
          <p:cNvSpPr>
            <a:spLocks/>
          </p:cNvSpPr>
          <p:nvPr/>
        </p:nvSpPr>
        <p:spPr bwMode="auto">
          <a:xfrm>
            <a:off x="1001714" y="1930400"/>
            <a:ext cx="11102975" cy="70627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ClrTx/>
              <a:buSzTx/>
              <a:buFontTx/>
              <a:buNone/>
            </a:pPr>
            <a:endParaRPr lang="en-US" dirty="0"/>
          </a:p>
          <a:p>
            <a:endParaRPr lang="en-US" sz="2300" dirty="0"/>
          </a:p>
          <a:p>
            <a:endParaRPr lang="en-US" sz="2700" dirty="0"/>
          </a:p>
        </p:txBody>
      </p:sp>
      <p:sp>
        <p:nvSpPr>
          <p:cNvPr id="16" name="Plassholder for innhold 4"/>
          <p:cNvSpPr>
            <a:spLocks noGrp="1"/>
          </p:cNvSpPr>
          <p:nvPr>
            <p:ph idx="1"/>
          </p:nvPr>
        </p:nvSpPr>
        <p:spPr>
          <a:xfrm>
            <a:off x="1001715" y="2625044"/>
            <a:ext cx="10897678" cy="6212196"/>
          </a:xfrm>
        </p:spPr>
        <p:txBody>
          <a:bodyPr lIns="130046" tIns="65023" rIns="130046" bIns="65023">
            <a:normAutofit/>
          </a:bodyPr>
          <a:lstStyle/>
          <a:p>
            <a:pPr marL="286101" lvl="1" indent="0">
              <a:buNone/>
            </a:pPr>
            <a:endParaRPr lang="nb-NO" dirty="0" smtClean="0"/>
          </a:p>
          <a:p>
            <a:pPr marL="286101" lvl="1" indent="0">
              <a:buNone/>
            </a:pPr>
            <a:endParaRPr lang="nb-NO" dirty="0"/>
          </a:p>
          <a:p>
            <a:pPr marL="286101" lvl="1" indent="0">
              <a:buNone/>
            </a:pPr>
            <a:r>
              <a:rPr lang="nb-NO" dirty="0" smtClean="0"/>
              <a:t>Men først kort om MOMS</a:t>
            </a:r>
          </a:p>
          <a:p>
            <a:endParaRPr lang="nb-NO" dirty="0" smtClean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1616365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683386" y="556320"/>
            <a:ext cx="11703050" cy="1625600"/>
          </a:xfrm>
        </p:spPr>
        <p:txBody>
          <a:bodyPr/>
          <a:lstStyle/>
          <a:p>
            <a:r>
              <a:rPr lang="nb-NO" sz="8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MOMS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>
            <a:normAutofit fontScale="85000" lnSpcReduction="20000"/>
          </a:bodyPr>
          <a:lstStyle/>
          <a:p>
            <a:r>
              <a:rPr lang="nb-NO" sz="4000" dirty="0"/>
              <a:t>MOMS er skatt på forbruk – kunden betaler</a:t>
            </a:r>
          </a:p>
          <a:p>
            <a:r>
              <a:rPr lang="nb-NO" sz="4000" dirty="0"/>
              <a:t>Bedrifter BELASTES ikke for denne skatten </a:t>
            </a:r>
          </a:p>
          <a:p>
            <a:r>
              <a:rPr lang="nb-NO" sz="4000" dirty="0"/>
              <a:t>Bedrifter er ”skatteinnkrever” </a:t>
            </a:r>
          </a:p>
          <a:p>
            <a:r>
              <a:rPr lang="nb-NO" sz="4000" dirty="0"/>
              <a:t>Rapporteres 6 ganger årlig (mulig med 1 gang/år ved omsetning under 1 MNOK)</a:t>
            </a:r>
          </a:p>
          <a:p>
            <a:r>
              <a:rPr lang="nb-NO" sz="4000" dirty="0"/>
              <a:t>Viktig å rapportere korrekt og PUNKTLIG</a:t>
            </a:r>
          </a:p>
          <a:p>
            <a:r>
              <a:rPr lang="nb-NO" sz="4000" dirty="0"/>
              <a:t>25% på varer og tjenester</a:t>
            </a:r>
          </a:p>
          <a:p>
            <a:pPr lvl="1">
              <a:buNone/>
            </a:pPr>
            <a:endParaRPr lang="nb-NO" sz="3400" dirty="0"/>
          </a:p>
          <a:p>
            <a:pPr lvl="1">
              <a:buNone/>
            </a:pPr>
            <a:r>
              <a:rPr lang="nb-NO" sz="3400" dirty="0">
                <a:solidFill>
                  <a:srgbClr val="FF0000"/>
                </a:solidFill>
              </a:rPr>
              <a:t>PRISER TIL FORBRUKER SKAL </a:t>
            </a:r>
            <a:endParaRPr lang="nb-NO" sz="3400" dirty="0" smtClean="0">
              <a:solidFill>
                <a:srgbClr val="FF0000"/>
              </a:solidFill>
            </a:endParaRPr>
          </a:p>
          <a:p>
            <a:pPr lvl="1">
              <a:buNone/>
            </a:pPr>
            <a:r>
              <a:rPr lang="nb-NO" sz="3400" b="1" dirty="0" smtClean="0">
                <a:solidFill>
                  <a:srgbClr val="FF0000"/>
                </a:solidFill>
              </a:rPr>
              <a:t>ALLTID </a:t>
            </a:r>
            <a:r>
              <a:rPr lang="nb-NO" sz="3400" b="1" dirty="0">
                <a:solidFill>
                  <a:srgbClr val="FF0000"/>
                </a:solidFill>
              </a:rPr>
              <a:t>OPPGIS MED MOMS</a:t>
            </a:r>
          </a:p>
          <a:p>
            <a:pPr lvl="1"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525736" y="556320"/>
            <a:ext cx="11703050" cy="1625600"/>
          </a:xfrm>
        </p:spPr>
        <p:txBody>
          <a:bodyPr>
            <a:normAutofit/>
          </a:bodyPr>
          <a:lstStyle/>
          <a:p>
            <a:r>
              <a:rPr lang="nb-NO" sz="8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MOMS</a:t>
            </a:r>
            <a:endParaRPr lang="nb-NO" sz="6400" kern="12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>
            <a:normAutofit/>
          </a:bodyPr>
          <a:lstStyle/>
          <a:p>
            <a:pPr>
              <a:buNone/>
            </a:pPr>
            <a:endParaRPr lang="nb-NO" dirty="0" smtClean="0"/>
          </a:p>
          <a:p>
            <a:r>
              <a:rPr lang="nb-NO" dirty="0" smtClean="0"/>
              <a:t>God regel: Bruk alltid med beløp UTEN moms</a:t>
            </a:r>
          </a:p>
          <a:p>
            <a:r>
              <a:rPr lang="nb-NO" dirty="0" smtClean="0"/>
              <a:t>Begreper:</a:t>
            </a:r>
          </a:p>
          <a:p>
            <a:pPr lvl="1"/>
            <a:r>
              <a:rPr lang="nb-NO" b="1" dirty="0" smtClean="0"/>
              <a:t>Brutto</a:t>
            </a:r>
            <a:r>
              <a:rPr lang="nb-NO" dirty="0" smtClean="0"/>
              <a:t>: Beløp inklusive moms</a:t>
            </a:r>
          </a:p>
          <a:p>
            <a:pPr lvl="1"/>
            <a:r>
              <a:rPr lang="nb-NO" b="1" dirty="0" smtClean="0"/>
              <a:t>Netto </a:t>
            </a:r>
            <a:r>
              <a:rPr lang="nb-NO" dirty="0" smtClean="0"/>
              <a:t>: Beløp eksklusive moms </a:t>
            </a:r>
            <a:endParaRPr lang="nb-NO" dirty="0"/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r>
              <a:rPr lang="nb-NO" dirty="0" smtClean="0">
                <a:solidFill>
                  <a:srgbClr val="FF0000"/>
                </a:solidFill>
              </a:rPr>
              <a:t>Omsetning skal alltid måles i netto omsetning</a:t>
            </a:r>
            <a:r>
              <a:rPr lang="nb-NO" dirty="0" smtClean="0"/>
              <a:t> </a:t>
            </a:r>
          </a:p>
          <a:p>
            <a:pPr>
              <a:buNone/>
            </a:pPr>
            <a:r>
              <a:rPr lang="nb-NO" sz="3700" dirty="0"/>
              <a:t>(momsen er ikke bedriftens penger, men statens penger – så de pengene skal bare sendes videre)</a:t>
            </a:r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196342" y="556320"/>
            <a:ext cx="11703050" cy="1625600"/>
          </a:xfrm>
        </p:spPr>
        <p:txBody>
          <a:bodyPr>
            <a:noAutofit/>
          </a:bodyPr>
          <a:lstStyle/>
          <a:p>
            <a:r>
              <a:rPr lang="nb-NO" sz="7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MOMS – hvordan beregne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/>
          <a:lstStyle/>
          <a:p>
            <a:pPr algn="l"/>
            <a:r>
              <a:rPr lang="nb-NO" sz="3600" dirty="0" smtClean="0"/>
              <a:t>Netto  	=	Brutto / 1,25</a:t>
            </a:r>
          </a:p>
          <a:p>
            <a:pPr algn="l"/>
            <a:endParaRPr lang="nb-NO" sz="3600" dirty="0" smtClean="0"/>
          </a:p>
          <a:p>
            <a:pPr algn="l"/>
            <a:r>
              <a:rPr lang="nb-NO" sz="3600" dirty="0" smtClean="0"/>
              <a:t>Brutto 	=	Netto x 1,25</a:t>
            </a:r>
          </a:p>
          <a:p>
            <a:pPr algn="l">
              <a:buNone/>
            </a:pPr>
            <a:endParaRPr lang="nb-NO" sz="3600" dirty="0" smtClean="0"/>
          </a:p>
          <a:p>
            <a:pPr algn="l">
              <a:buNone/>
            </a:pPr>
            <a:r>
              <a:rPr lang="nb-NO" sz="3600" dirty="0" smtClean="0"/>
              <a:t>Momsbeløp  	=     	Netto x 0,25</a:t>
            </a:r>
          </a:p>
          <a:p>
            <a:pPr algn="l">
              <a:buNone/>
            </a:pPr>
            <a:endParaRPr lang="nb-NO" sz="3600" dirty="0"/>
          </a:p>
          <a:p>
            <a:pPr algn="l">
              <a:buNone/>
            </a:pPr>
            <a:r>
              <a:rPr lang="nb-NO" sz="3600" dirty="0" smtClean="0"/>
              <a:t>Momsbeløp	=	Brutto / 5</a:t>
            </a:r>
          </a:p>
          <a:p>
            <a:pPr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1170431" y="628328"/>
            <a:ext cx="11703050" cy="1625600"/>
          </a:xfrm>
        </p:spPr>
        <p:txBody>
          <a:bodyPr>
            <a:noAutofit/>
          </a:bodyPr>
          <a:lstStyle/>
          <a:p>
            <a:r>
              <a:rPr lang="nb-NO" sz="7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BEHOVSBEREGNING</a:t>
            </a:r>
            <a:endParaRPr lang="nb-NO" sz="7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/>
          <a:lstStyle/>
          <a:p>
            <a:pPr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pic>
        <p:nvPicPr>
          <p:cNvPr id="6" name="Bilde 5"/>
          <p:cNvPicPr/>
          <p:nvPr/>
        </p:nvPicPr>
        <p:blipFill rotWithShape="1">
          <a:blip r:embed="rId2"/>
          <a:srcRect l="2481" t="26759" r="45270" b="11782"/>
          <a:stretch/>
        </p:blipFill>
        <p:spPr bwMode="auto">
          <a:xfrm>
            <a:off x="1389832" y="2625044"/>
            <a:ext cx="8079332" cy="6278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4221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1170431" y="628328"/>
            <a:ext cx="11703050" cy="1625600"/>
          </a:xfrm>
        </p:spPr>
        <p:txBody>
          <a:bodyPr>
            <a:noAutofit/>
          </a:bodyPr>
          <a:lstStyle/>
          <a:p>
            <a:r>
              <a:rPr lang="nb-NO" sz="7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INVESTERING</a:t>
            </a:r>
            <a:endParaRPr lang="nb-NO" sz="7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/>
          <a:lstStyle/>
          <a:p>
            <a:pPr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pic>
        <p:nvPicPr>
          <p:cNvPr id="6" name="Bilde 5"/>
          <p:cNvPicPr/>
          <p:nvPr/>
        </p:nvPicPr>
        <p:blipFill rotWithShape="1">
          <a:blip r:embed="rId2"/>
          <a:srcRect l="2315" t="27642" r="56845" b="12664"/>
          <a:stretch/>
        </p:blipFill>
        <p:spPr bwMode="auto">
          <a:xfrm>
            <a:off x="1170431" y="2625044"/>
            <a:ext cx="7200798" cy="63367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005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1170431" y="628328"/>
            <a:ext cx="11703050" cy="1625600"/>
          </a:xfrm>
        </p:spPr>
        <p:txBody>
          <a:bodyPr>
            <a:noAutofit/>
          </a:bodyPr>
          <a:lstStyle/>
          <a:p>
            <a:r>
              <a:rPr lang="nb-NO" sz="7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KALKYLE Vare/ Behandling</a:t>
            </a:r>
            <a:endParaRPr lang="nb-NO" sz="7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/>
          <a:lstStyle/>
          <a:p>
            <a:pPr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pic>
        <p:nvPicPr>
          <p:cNvPr id="7" name="Bilde 6"/>
          <p:cNvPicPr/>
          <p:nvPr/>
        </p:nvPicPr>
        <p:blipFill rotWithShape="1">
          <a:blip r:embed="rId2"/>
          <a:srcRect l="1819" t="27053" r="49901" b="11488"/>
          <a:stretch/>
        </p:blipFill>
        <p:spPr bwMode="auto">
          <a:xfrm>
            <a:off x="1175615" y="2656672"/>
            <a:ext cx="8595964" cy="57221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437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1170431" y="628328"/>
            <a:ext cx="11703050" cy="1625600"/>
          </a:xfrm>
        </p:spPr>
        <p:txBody>
          <a:bodyPr>
            <a:noAutofit/>
          </a:bodyPr>
          <a:lstStyle/>
          <a:p>
            <a:r>
              <a:rPr lang="nb-NO" sz="7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Prisendringer/ Provisjoner 1</a:t>
            </a:r>
            <a:endParaRPr lang="nb-NO" sz="7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/>
          <a:lstStyle/>
          <a:p>
            <a:pPr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pic>
        <p:nvPicPr>
          <p:cNvPr id="6" name="Bilde 5"/>
          <p:cNvPicPr/>
          <p:nvPr/>
        </p:nvPicPr>
        <p:blipFill rotWithShape="1">
          <a:blip r:embed="rId2"/>
          <a:srcRect l="3141" t="29112" r="35185" b="24721"/>
          <a:stretch/>
        </p:blipFill>
        <p:spPr bwMode="auto">
          <a:xfrm>
            <a:off x="1170429" y="2860577"/>
            <a:ext cx="10728964" cy="52510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054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1170431" y="628328"/>
            <a:ext cx="11703050" cy="1625600"/>
          </a:xfrm>
        </p:spPr>
        <p:txBody>
          <a:bodyPr>
            <a:noAutofit/>
          </a:bodyPr>
          <a:lstStyle/>
          <a:p>
            <a:r>
              <a:rPr lang="nb-NO" sz="7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Prisendringer/ Provisjoner 2</a:t>
            </a:r>
            <a:endParaRPr lang="nb-NO" sz="7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/>
          <a:lstStyle/>
          <a:p>
            <a:pPr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pic>
        <p:nvPicPr>
          <p:cNvPr id="7" name="Bilde 6"/>
          <p:cNvPicPr/>
          <p:nvPr/>
        </p:nvPicPr>
        <p:blipFill rotWithShape="1">
          <a:blip r:embed="rId2"/>
          <a:srcRect l="2149" t="35288" r="27910" b="22662"/>
          <a:stretch/>
        </p:blipFill>
        <p:spPr bwMode="auto">
          <a:xfrm>
            <a:off x="1170429" y="3004593"/>
            <a:ext cx="10728964" cy="49630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8553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16" y="1636440"/>
            <a:ext cx="10729192" cy="738045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64813" y="200187"/>
            <a:ext cx="11703050" cy="1625600"/>
          </a:xfrm>
        </p:spPr>
        <p:txBody>
          <a:bodyPr>
            <a:normAutofit/>
          </a:bodyPr>
          <a:lstStyle/>
          <a:p>
            <a:r>
              <a:rPr lang="nb-NO" sz="6400" dirty="0" err="1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Konkurranseanalyse</a:t>
            </a:r>
            <a:endParaRPr lang="nb-NO" sz="6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50240" y="2275841"/>
            <a:ext cx="10932196" cy="6436925"/>
          </a:xfrm>
        </p:spPr>
        <p:txBody>
          <a:bodyPr lIns="130046" tIns="65023" rIns="130046" bIns="65023"/>
          <a:lstStyle/>
          <a:p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1170431" y="628328"/>
            <a:ext cx="11703050" cy="1625600"/>
          </a:xfrm>
        </p:spPr>
        <p:txBody>
          <a:bodyPr>
            <a:noAutofit/>
          </a:bodyPr>
          <a:lstStyle/>
          <a:p>
            <a:r>
              <a:rPr lang="nb-NO" sz="7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Prisendringer/ Provisjoner 3</a:t>
            </a:r>
            <a:endParaRPr lang="nb-NO" sz="7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/>
          <a:lstStyle/>
          <a:p>
            <a:pPr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pic>
        <p:nvPicPr>
          <p:cNvPr id="6" name="Bilde 5"/>
          <p:cNvPicPr/>
          <p:nvPr/>
        </p:nvPicPr>
        <p:blipFill rotWithShape="1">
          <a:blip r:embed="rId2"/>
          <a:srcRect l="2975" t="32641" r="35682" b="32954"/>
          <a:stretch/>
        </p:blipFill>
        <p:spPr bwMode="auto">
          <a:xfrm>
            <a:off x="1310837" y="2625045"/>
            <a:ext cx="10448148" cy="57221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0306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1170431" y="628328"/>
            <a:ext cx="11703050" cy="1625600"/>
          </a:xfrm>
        </p:spPr>
        <p:txBody>
          <a:bodyPr>
            <a:noAutofit/>
          </a:bodyPr>
          <a:lstStyle/>
          <a:p>
            <a:r>
              <a:rPr lang="nb-NO" sz="7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Rabatt/ Kampanjer</a:t>
            </a:r>
            <a:endParaRPr lang="nb-NO" sz="7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 lIns="130046" tIns="65023" rIns="130046" bIns="65023"/>
          <a:lstStyle/>
          <a:p>
            <a:pPr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pic>
        <p:nvPicPr>
          <p:cNvPr id="7" name="Bilde 6"/>
          <p:cNvPicPr/>
          <p:nvPr/>
        </p:nvPicPr>
        <p:blipFill rotWithShape="1">
          <a:blip r:embed="rId2"/>
          <a:srcRect l="2314" t="33228" r="59656" b="11783"/>
          <a:stretch/>
        </p:blipFill>
        <p:spPr bwMode="auto">
          <a:xfrm>
            <a:off x="1382846" y="2625045"/>
            <a:ext cx="10304130" cy="57221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2166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4325" y="196280"/>
            <a:ext cx="11703050" cy="1625600"/>
          </a:xfrm>
        </p:spPr>
        <p:txBody>
          <a:bodyPr>
            <a:normAutofit/>
          </a:bodyPr>
          <a:lstStyle/>
          <a:p>
            <a:r>
              <a:rPr lang="nb-NO" sz="6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OPPSUMMERING</a:t>
            </a:r>
            <a:endParaRPr lang="nb-NO" sz="4800" b="1" dirty="0">
              <a:solidFill>
                <a:schemeClr val="bg1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69752" y="2500536"/>
            <a:ext cx="10932196" cy="6436925"/>
          </a:xfrm>
        </p:spPr>
        <p:txBody>
          <a:bodyPr lIns="130046" tIns="65023" rIns="130046" bIns="65023">
            <a:normAutofit fontScale="92500"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Forståelse for konkurransekreftene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Påvirk det du kan -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Forstå kostnader/investeringer/faste/variable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b-NO" sz="4400" dirty="0"/>
              <a:t>Sykefravær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Tenk på hva du kan gjøre for å påvirke prisene</a:t>
            </a:r>
            <a:endParaRPr lang="nb-NO" sz="3600" dirty="0" smtClean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4400" dirty="0" smtClean="0"/>
              <a:t>TEST Kalkylene dine – en gang i blant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nb-NO" sz="1100" dirty="0"/>
          </a:p>
          <a:p>
            <a:r>
              <a:rPr lang="nb-NO" sz="4800" b="1" i="1" dirty="0" smtClean="0"/>
              <a:t>Det som ikke blir målt, blir ikke endret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nb-NO" sz="4400" dirty="0" smtClean="0"/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nb-NO" sz="4400" dirty="0"/>
          </a:p>
          <a:p>
            <a:endParaRPr lang="nb-NO" sz="4400" dirty="0"/>
          </a:p>
          <a:p>
            <a:endParaRPr lang="nb-NO" sz="4400" dirty="0" smtClean="0"/>
          </a:p>
          <a:p>
            <a:endParaRPr lang="nb-NO" sz="4400" dirty="0"/>
          </a:p>
          <a:p>
            <a:endParaRPr lang="nb-NO" sz="4400" dirty="0" smtClean="0"/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  <p:sp>
        <p:nvSpPr>
          <p:cNvPr id="2" name="Pil høyre 1"/>
          <p:cNvSpPr/>
          <p:nvPr/>
        </p:nvSpPr>
        <p:spPr>
          <a:xfrm>
            <a:off x="5638304" y="3292624"/>
            <a:ext cx="1368152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6939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64813" y="0"/>
            <a:ext cx="11703050" cy="1625600"/>
          </a:xfrm>
        </p:spPr>
        <p:txBody>
          <a:bodyPr/>
          <a:lstStyle/>
          <a:p>
            <a:pPr algn="l"/>
            <a:r>
              <a:rPr lang="nb-NO" sz="64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Konkurranseanalyse</a:t>
            </a:r>
            <a:endParaRPr lang="nb-NO" sz="6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>
          <a:xfrm>
            <a:off x="669752" y="2428528"/>
            <a:ext cx="11756816" cy="6768752"/>
          </a:xfrm>
        </p:spPr>
        <p:txBody>
          <a:bodyPr lIns="130046" tIns="65023" rIns="130046" bIns="65023"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b-NO" sz="3600" dirty="0" smtClean="0"/>
              <a:t>KUNDER</a:t>
            </a:r>
          </a:p>
          <a:p>
            <a:pPr algn="l"/>
            <a:r>
              <a:rPr lang="nb-NO" sz="3600" dirty="0" smtClean="0"/>
              <a:t>	Mange/få, mye/lite penger, spesielle ønsker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nb-NO" sz="1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b-NO" sz="3600" dirty="0" smtClean="0"/>
              <a:t>LEVERANDØRER</a:t>
            </a:r>
          </a:p>
          <a:p>
            <a:pPr algn="l"/>
            <a:r>
              <a:rPr lang="nb-NO" sz="3600" dirty="0" smtClean="0"/>
              <a:t>	Mange/få, god/dårlig relasjon</a:t>
            </a:r>
          </a:p>
          <a:p>
            <a:pPr algn="l"/>
            <a:endParaRPr lang="nb-NO" sz="1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b-NO" sz="3600" dirty="0" smtClean="0"/>
              <a:t>POTENSIELLE ETABLERERE</a:t>
            </a:r>
          </a:p>
          <a:p>
            <a:pPr algn="l"/>
            <a:r>
              <a:rPr lang="nb-NO" sz="3600" dirty="0"/>
              <a:t>	</a:t>
            </a:r>
            <a:r>
              <a:rPr lang="nb-NO" sz="3600" dirty="0" smtClean="0"/>
              <a:t>Kan nye konkurrenter dukke opp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nb-NO" sz="1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b-NO" sz="3600" dirty="0" smtClean="0"/>
              <a:t>SUBSTITUTTER / ALTERNATIVER FOR KUNDEN</a:t>
            </a:r>
          </a:p>
          <a:p>
            <a:pPr algn="l"/>
            <a:r>
              <a:rPr lang="nb-NO" sz="3600" dirty="0" smtClean="0"/>
              <a:t>	(Dagligvare, Internett ol.) </a:t>
            </a:r>
          </a:p>
          <a:p>
            <a:pPr>
              <a:buNone/>
            </a:pPr>
            <a:endParaRPr lang="nb-NO" sz="1700" dirty="0" smtClean="0"/>
          </a:p>
          <a:p>
            <a:pPr>
              <a:buNone/>
            </a:pPr>
            <a:endParaRPr lang="nb-NO" sz="1700" dirty="0"/>
          </a:p>
        </p:txBody>
      </p:sp>
    </p:spTree>
    <p:extLst>
      <p:ext uri="{BB962C8B-B14F-4D97-AF65-F5344CB8AC3E}">
        <p14:creationId xmlns:p14="http://schemas.microsoft.com/office/powerpoint/2010/main" val="313906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41760" y="340296"/>
            <a:ext cx="11703050" cy="1625600"/>
          </a:xfrm>
        </p:spPr>
        <p:txBody>
          <a:bodyPr/>
          <a:lstStyle/>
          <a:p>
            <a:r>
              <a:rPr lang="nb-NO" sz="6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Bedriftsanalyse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8806982"/>
              </p:ext>
            </p:extLst>
          </p:nvPr>
        </p:nvGraphicFramePr>
        <p:xfrm>
          <a:off x="1117562" y="2133582"/>
          <a:ext cx="10315819" cy="6436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5851" y="412304"/>
            <a:ext cx="11703050" cy="1625600"/>
          </a:xfrm>
        </p:spPr>
        <p:txBody>
          <a:bodyPr>
            <a:normAutofit/>
          </a:bodyPr>
          <a:lstStyle/>
          <a:p>
            <a:r>
              <a:rPr lang="nb-NO" sz="6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- </a:t>
            </a:r>
            <a:r>
              <a:rPr lang="nb-NO" sz="6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Innkjøp</a:t>
            </a:r>
            <a:endParaRPr lang="nb-NO" sz="6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/>
        <p:txBody>
          <a:bodyPr lIns="130046" tIns="65023" rIns="130046" bIns="65023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Behovsberegning Bra nok?</a:t>
            </a:r>
          </a:p>
          <a:p>
            <a:pPr algn="l"/>
            <a:r>
              <a:rPr lang="nb-NO" sz="3200" dirty="0" smtClean="0"/>
              <a:t>	Brukes system/ 	beregninger?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Varemottak / kontroll</a:t>
            </a:r>
          </a:p>
          <a:p>
            <a:pPr lvl="2"/>
            <a:r>
              <a:rPr lang="nb-NO" sz="2347" dirty="0" smtClean="0"/>
              <a:t>Har rett person ansvar?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Hva gjøres med «hylle-varmere»? Kampanjer?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Utsolgt for ofte?</a:t>
            </a:r>
          </a:p>
          <a:p>
            <a:pPr algn="l"/>
            <a:endParaRPr lang="nb-NO" sz="3200" dirty="0" smtClean="0"/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nb-NO" sz="4400" dirty="0"/>
          </a:p>
          <a:p>
            <a:endParaRPr lang="nb-NO" sz="4400" dirty="0"/>
          </a:p>
          <a:p>
            <a:endParaRPr lang="nb-NO" sz="4400" dirty="0" smtClean="0"/>
          </a:p>
          <a:p>
            <a:endParaRPr lang="nb-NO" sz="4400" dirty="0"/>
          </a:p>
          <a:p>
            <a:endParaRPr lang="nb-NO" sz="4400" dirty="0" smtClean="0"/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  <p:sp>
        <p:nvSpPr>
          <p:cNvPr id="2" name="Plassholder for innhold 1"/>
          <p:cNvSpPr>
            <a:spLocks noGrp="1"/>
          </p:cNvSpPr>
          <p:nvPr>
            <p:ph sz="half" idx="2"/>
          </p:nvPr>
        </p:nvSpPr>
        <p:spPr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/>
            <a:r>
              <a:rPr lang="nb-NO" dirty="0" smtClean="0"/>
              <a:t>Din salong: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24708" y="412304"/>
            <a:ext cx="12025336" cy="1840210"/>
          </a:xfrm>
        </p:spPr>
        <p:txBody>
          <a:bodyPr>
            <a:normAutofit/>
          </a:bodyPr>
          <a:lstStyle/>
          <a:p>
            <a:pPr algn="l"/>
            <a:r>
              <a:rPr lang="nb-NO" sz="6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– kunnskap/personale</a:t>
            </a:r>
            <a:endParaRPr lang="nb-NO" sz="6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/>
        <p:txBody>
          <a:bodyPr lIns="130046" tIns="65023" rIns="130046" bIns="65023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Kursing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Rekruttering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Kultur og holdninger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Lønnsnivå/ Provisjoner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Sykefravær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HMS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Arbeidstid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err="1" smtClean="0"/>
              <a:t>Osv</a:t>
            </a:r>
            <a:endParaRPr lang="nb-NO" sz="3200" dirty="0" smtClean="0"/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nb-NO" sz="4400" dirty="0"/>
          </a:p>
          <a:p>
            <a:endParaRPr lang="nb-NO" sz="4400" dirty="0"/>
          </a:p>
          <a:p>
            <a:endParaRPr lang="nb-NO" sz="4400" dirty="0" smtClean="0"/>
          </a:p>
          <a:p>
            <a:endParaRPr lang="nb-NO" sz="4400" dirty="0"/>
          </a:p>
          <a:p>
            <a:endParaRPr lang="nb-NO" sz="4400" dirty="0" smtClean="0"/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  <p:sp>
        <p:nvSpPr>
          <p:cNvPr id="2" name="Plassholder for innhold 1"/>
          <p:cNvSpPr>
            <a:spLocks noGrp="1"/>
          </p:cNvSpPr>
          <p:nvPr>
            <p:ph sz="half" idx="2"/>
          </p:nvPr>
        </p:nvSpPr>
        <p:spPr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/>
            <a:r>
              <a:rPr lang="nb-NO" dirty="0" smtClean="0"/>
              <a:t>Din salong: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3642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5851" y="556320"/>
            <a:ext cx="11703050" cy="1625600"/>
          </a:xfrm>
        </p:spPr>
        <p:txBody>
          <a:bodyPr/>
          <a:lstStyle/>
          <a:p>
            <a:pPr algn="l"/>
            <a:r>
              <a:rPr lang="nb-NO" sz="6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– Behandlinger</a:t>
            </a:r>
            <a:endParaRPr lang="nb-NO" sz="6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/>
        <p:txBody>
          <a:bodyPr lIns="130046" tIns="65023" rIns="130046" bIns="65023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Selger vi riktige behandlinger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Hvordan er kundemottak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Varesalg – gjør vi det riktig?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Miljø i salongen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Bestilling/avbestilling av time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err="1" smtClean="0"/>
              <a:t>Osv</a:t>
            </a:r>
            <a:r>
              <a:rPr lang="nb-NO" sz="3200" dirty="0" smtClean="0"/>
              <a:t>…</a:t>
            </a:r>
            <a:endParaRPr lang="nb-NO" sz="4400" dirty="0"/>
          </a:p>
          <a:p>
            <a:endParaRPr lang="nb-NO" sz="4400" dirty="0"/>
          </a:p>
          <a:p>
            <a:endParaRPr lang="nb-NO" sz="4400" dirty="0" smtClean="0"/>
          </a:p>
          <a:p>
            <a:endParaRPr lang="nb-NO" sz="4400" dirty="0"/>
          </a:p>
          <a:p>
            <a:endParaRPr lang="nb-NO" sz="4400" dirty="0" smtClean="0"/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  <p:sp>
        <p:nvSpPr>
          <p:cNvPr id="2" name="Plassholder for innhold 1"/>
          <p:cNvSpPr>
            <a:spLocks noGrp="1"/>
          </p:cNvSpPr>
          <p:nvPr>
            <p:ph sz="half" idx="2"/>
          </p:nvPr>
        </p:nvSpPr>
        <p:spPr>
          <a:xfrm>
            <a:off x="6601802" y="2625045"/>
            <a:ext cx="5266944" cy="5722111"/>
          </a:xfr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/>
            <a:r>
              <a:rPr lang="nb-NO" dirty="0" smtClean="0"/>
              <a:t>Din salong: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7401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5850" y="340296"/>
            <a:ext cx="11821205" cy="1656184"/>
          </a:xfrm>
        </p:spPr>
        <p:txBody>
          <a:bodyPr>
            <a:normAutofit fontScale="90000"/>
          </a:bodyPr>
          <a:lstStyle/>
          <a:p>
            <a:pPr algn="l"/>
            <a:r>
              <a:rPr lang="nb-NO" sz="64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– Salg / Markedsføring</a:t>
            </a:r>
            <a:endParaRPr lang="nb-NO" sz="6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sz="half" idx="1"/>
          </p:nvPr>
        </p:nvSpPr>
        <p:spPr/>
        <p:txBody>
          <a:bodyPr lIns="130046" tIns="65023" rIns="130046" bIns="65023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ALLE er selgere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Hvordan snakker vi?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Vareplassering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Produktmiks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Prising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Kampanjer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Sosiale medier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nb-NO" sz="3200" dirty="0" smtClean="0"/>
              <a:t>Annonsering</a:t>
            </a:r>
            <a:endParaRPr lang="nb-NO" sz="4400" dirty="0"/>
          </a:p>
          <a:p>
            <a:endParaRPr lang="nb-NO" sz="4400" dirty="0"/>
          </a:p>
          <a:p>
            <a:endParaRPr lang="nb-NO" sz="4400" dirty="0" smtClean="0"/>
          </a:p>
          <a:p>
            <a:endParaRPr lang="nb-NO" sz="4400" dirty="0"/>
          </a:p>
          <a:p>
            <a:endParaRPr lang="nb-NO" sz="4400" dirty="0" smtClean="0"/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endParaRPr lang="nb-NO" sz="1700" dirty="0"/>
          </a:p>
        </p:txBody>
      </p:sp>
      <p:sp>
        <p:nvSpPr>
          <p:cNvPr id="2" name="Plassholder for innhold 1"/>
          <p:cNvSpPr>
            <a:spLocks noGrp="1"/>
          </p:cNvSpPr>
          <p:nvPr>
            <p:ph sz="half" idx="2"/>
          </p:nvPr>
        </p:nvSpPr>
        <p:spPr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/>
            <a:r>
              <a:rPr lang="nb-NO" dirty="0" smtClean="0"/>
              <a:t>Din salong: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3384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object type=&quot;3&quot; unique_id=&quot;10006&quot;&gt;&lt;property id=&quot;20148&quot; value=&quot;5&quot;/&gt;&lt;property id=&quot;20300&quot; value=&quot;Slide 3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8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Retrospekt">
  <a:themeElements>
    <a:clrScheme name="Retrospek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994</TotalTime>
  <Pages>0</Pages>
  <Words>558</Words>
  <Characters>0</Characters>
  <Application>Microsoft Office PowerPoint</Application>
  <PresentationFormat>Egendefinert</PresentationFormat>
  <Lines>0</Lines>
  <Paragraphs>264</Paragraphs>
  <Slides>32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32</vt:i4>
      </vt:variant>
    </vt:vector>
  </HeadingPairs>
  <TitlesOfParts>
    <vt:vector size="33" baseType="lpstr">
      <vt:lpstr>Retrospekt</vt:lpstr>
      <vt:lpstr>PowerPoint-presentasjon</vt:lpstr>
      <vt:lpstr>Hva er økonomi?</vt:lpstr>
      <vt:lpstr>Konkurranseanalyse</vt:lpstr>
      <vt:lpstr>Konkurranseanalyse</vt:lpstr>
      <vt:lpstr>Bedriftsanalyse</vt:lpstr>
      <vt:lpstr>Workshop - Innkjøp</vt:lpstr>
      <vt:lpstr>Workshop – kunnskap/personale</vt:lpstr>
      <vt:lpstr>Workshop – Behandlinger</vt:lpstr>
      <vt:lpstr>Workshop – Salg / Markedsføring</vt:lpstr>
      <vt:lpstr>Workshop - Service</vt:lpstr>
      <vt:lpstr>Workshop - OPPSUMMERING</vt:lpstr>
      <vt:lpstr>BEGREPER</vt:lpstr>
      <vt:lpstr>BEGREPER</vt:lpstr>
      <vt:lpstr>BEGREPER</vt:lpstr>
      <vt:lpstr>BEGREPER</vt:lpstr>
      <vt:lpstr>Begreper: OPPSUMMERT</vt:lpstr>
      <vt:lpstr>TIPS - Rapporter</vt:lpstr>
      <vt:lpstr>PowerPoint-presentasjon</vt:lpstr>
      <vt:lpstr>PowerPoint-presentasjon</vt:lpstr>
      <vt:lpstr>PowerPoint-presentasjon</vt:lpstr>
      <vt:lpstr>PowerPoint-presentasjon</vt:lpstr>
      <vt:lpstr>MOMS</vt:lpstr>
      <vt:lpstr>MOMS</vt:lpstr>
      <vt:lpstr>MOMS – hvordan beregne</vt:lpstr>
      <vt:lpstr>BEHOVSBEREGNING</vt:lpstr>
      <vt:lpstr>INVESTERING</vt:lpstr>
      <vt:lpstr>KALKYLE Vare/ Behandling</vt:lpstr>
      <vt:lpstr>Prisendringer/ Provisjoner 1</vt:lpstr>
      <vt:lpstr>Prisendringer/ Provisjoner 2</vt:lpstr>
      <vt:lpstr>Prisendringer/ Provisjoner 3</vt:lpstr>
      <vt:lpstr>Rabatt/ Kampanjer</vt:lpstr>
      <vt:lpstr>OPPSUMMERING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Knut Halvor Qvale</dc:creator>
  <cp:lastModifiedBy>Ola Sætrang</cp:lastModifiedBy>
  <cp:revision>78</cp:revision>
  <dcterms:modified xsi:type="dcterms:W3CDTF">2015-06-17T12:19:14Z</dcterms:modified>
</cp:coreProperties>
</file>